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01" r:id="rId3"/>
    <p:sldId id="347" r:id="rId4"/>
    <p:sldId id="348" r:id="rId5"/>
    <p:sldId id="349" r:id="rId6"/>
    <p:sldId id="330" r:id="rId7"/>
    <p:sldId id="345" r:id="rId8"/>
    <p:sldId id="346" r:id="rId9"/>
    <p:sldId id="340" r:id="rId10"/>
    <p:sldId id="341" r:id="rId11"/>
    <p:sldId id="342" r:id="rId12"/>
    <p:sldId id="343" r:id="rId13"/>
    <p:sldId id="344" r:id="rId14"/>
    <p:sldId id="350" r:id="rId15"/>
    <p:sldId id="352" r:id="rId16"/>
    <p:sldId id="353" r:id="rId17"/>
    <p:sldId id="354" r:id="rId18"/>
  </p:sldIdLst>
  <p:sldSz cx="9144000" cy="6858000" type="screen4x3"/>
  <p:notesSz cx="6797675" cy="9926638"/>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5104" autoAdjust="0"/>
  </p:normalViewPr>
  <p:slideViewPr>
    <p:cSldViewPr>
      <p:cViewPr varScale="1">
        <p:scale>
          <a:sx n="89" d="100"/>
          <a:sy n="89"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NDIS Access</c:v>
                </c:pt>
              </c:strCache>
            </c:strRef>
          </c:tx>
          <c:dPt>
            <c:idx val="0"/>
            <c:bubble3D val="0"/>
            <c:spPr>
              <a:solidFill>
                <a:schemeClr val="dk1">
                  <a:tint val="88500"/>
                </a:schemeClr>
              </a:solidFill>
              <a:ln w="19050">
                <a:solidFill>
                  <a:schemeClr val="lt1"/>
                </a:solidFill>
              </a:ln>
              <a:effectLst/>
            </c:spPr>
          </c:dPt>
          <c:dPt>
            <c:idx val="1"/>
            <c:bubble3D val="0"/>
            <c:spPr>
              <a:solidFill>
                <a:schemeClr val="dk1">
                  <a:tint val="55000"/>
                </a:schemeClr>
              </a:solidFill>
              <a:ln w="19050">
                <a:solidFill>
                  <a:schemeClr val="lt1"/>
                </a:solidFill>
              </a:ln>
              <a:effectLst/>
            </c:spPr>
          </c:dPt>
          <c:dPt>
            <c:idx val="2"/>
            <c:bubble3D val="0"/>
            <c:spPr>
              <a:solidFill>
                <a:schemeClr val="dk1">
                  <a:tint val="75000"/>
                </a:schemeClr>
              </a:solidFill>
              <a:ln w="19050">
                <a:solidFill>
                  <a:schemeClr val="lt1"/>
                </a:solidFill>
              </a:ln>
              <a:effectLst/>
            </c:spPr>
          </c:dPt>
          <c:dPt>
            <c:idx val="3"/>
            <c:bubble3D val="0"/>
            <c:spPr>
              <a:solidFill>
                <a:schemeClr val="dk1">
                  <a:tint val="98500"/>
                </a:schemeClr>
              </a:solidFill>
              <a:ln w="19050">
                <a:solidFill>
                  <a:schemeClr val="lt1"/>
                </a:solidFill>
              </a:ln>
              <a:effectLst/>
            </c:spPr>
          </c:dPt>
          <c:cat>
            <c:strRef>
              <c:f>Sheet1!$A$2:$A$5</c:f>
              <c:strCache>
                <c:ptCount val="2"/>
                <c:pt idx="0">
                  <c:v>Exisiting</c:v>
                </c:pt>
                <c:pt idx="1">
                  <c:v>New</c:v>
                </c:pt>
              </c:strCache>
            </c:strRef>
          </c:cat>
          <c:val>
            <c:numRef>
              <c:f>Sheet1!$B$2:$B$5</c:f>
              <c:numCache>
                <c:formatCode>0%</c:formatCode>
                <c:ptCount val="4"/>
                <c:pt idx="0">
                  <c:v>0.62000000000000011</c:v>
                </c:pt>
                <c:pt idx="1">
                  <c:v>0.38000000000000006</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0.49362</cdr:x>
      <cdr:y>0.5</cdr:y>
    </cdr:from>
    <cdr:to>
      <cdr:x>0.71642</cdr:x>
      <cdr:y>0.76471</cdr:y>
    </cdr:to>
    <cdr:sp macro="" textlink="">
      <cdr:nvSpPr>
        <cdr:cNvPr id="2" name="TextBox 1"/>
        <cdr:cNvSpPr txBox="1"/>
      </cdr:nvSpPr>
      <cdr:spPr>
        <a:xfrm xmlns:a="http://schemas.openxmlformats.org/drawingml/2006/main">
          <a:off x="1754806" y="1224136"/>
          <a:ext cx="792088"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AU" sz="1400" b="1" dirty="0" smtClean="0">
              <a:solidFill>
                <a:schemeClr val="bg1"/>
              </a:solidFill>
            </a:rPr>
            <a:t>Existing 62%</a:t>
          </a:r>
          <a:endParaRPr lang="en-AU" sz="1400" b="1" dirty="0">
            <a:solidFill>
              <a:schemeClr val="bg1"/>
            </a:solidFill>
          </a:endParaRPr>
        </a:p>
      </cdr:txBody>
    </cdr:sp>
  </cdr:relSizeAnchor>
  <cdr:relSizeAnchor xmlns:cdr="http://schemas.openxmlformats.org/drawingml/2006/chartDrawing">
    <cdr:from>
      <cdr:x>0.25055</cdr:x>
      <cdr:y>0.41176</cdr:y>
    </cdr:from>
    <cdr:to>
      <cdr:x>0.47336</cdr:x>
      <cdr:y>0.67647</cdr:y>
    </cdr:to>
    <cdr:sp macro="" textlink="">
      <cdr:nvSpPr>
        <cdr:cNvPr id="3" name="TextBox 2"/>
        <cdr:cNvSpPr txBox="1"/>
      </cdr:nvSpPr>
      <cdr:spPr>
        <a:xfrm xmlns:a="http://schemas.openxmlformats.org/drawingml/2006/main">
          <a:off x="890710" y="1008112"/>
          <a:ext cx="792088"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AU" sz="1400" b="1" dirty="0" smtClean="0">
              <a:solidFill>
                <a:schemeClr val="bg1"/>
              </a:solidFill>
            </a:rPr>
            <a:t>New 38%</a:t>
          </a:r>
          <a:endParaRPr lang="en-AU" sz="14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A861EC3-80D8-4202-BB74-1DB2B9C9F103}" type="datetimeFigureOut">
              <a:rPr lang="en-AU" smtClean="0"/>
              <a:pPr/>
              <a:t>17/09/2015</a:t>
            </a:fld>
            <a:endParaRPr lang="en-AU"/>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6E46257-A4A1-4194-9093-841AEA2C7668}" type="slidenum">
              <a:rPr lang="en-AU" smtClean="0"/>
              <a:pPr/>
              <a:t>‹#›</a:t>
            </a:fld>
            <a:endParaRPr lang="en-AU"/>
          </a:p>
        </p:txBody>
      </p:sp>
    </p:spTree>
    <p:extLst>
      <p:ext uri="{BB962C8B-B14F-4D97-AF65-F5344CB8AC3E}">
        <p14:creationId xmlns:p14="http://schemas.microsoft.com/office/powerpoint/2010/main" val="4235437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1</a:t>
            </a:fld>
            <a:endParaRPr lang="en-AU" dirty="0"/>
          </a:p>
        </p:txBody>
      </p:sp>
    </p:spTree>
    <p:extLst>
      <p:ext uri="{BB962C8B-B14F-4D97-AF65-F5344CB8AC3E}">
        <p14:creationId xmlns:p14="http://schemas.microsoft.com/office/powerpoint/2010/main" val="1421262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These resources have either been identified by consultants Steve, Michelle and Melissa or by National Respite for your benefit to help you</a:t>
            </a:r>
            <a:r>
              <a:rPr lang="en-AU" baseline="0" dirty="0" smtClean="0"/>
              <a:t> think through the work to be done</a:t>
            </a:r>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15</a:t>
            </a:fld>
            <a:endParaRPr lang="en-AU"/>
          </a:p>
        </p:txBody>
      </p:sp>
    </p:spTree>
    <p:extLst>
      <p:ext uri="{BB962C8B-B14F-4D97-AF65-F5344CB8AC3E}">
        <p14:creationId xmlns:p14="http://schemas.microsoft.com/office/powerpoint/2010/main" val="4230635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Last year at our National Conference,</a:t>
            </a:r>
            <a:r>
              <a:rPr lang="en-AU" baseline="0" dirty="0" smtClean="0"/>
              <a:t> we heard from two speakers on the benefits they saw in collaborations and partnerships over mergers. You can find them on the National Respite website and we will provide the links after the meeting.</a:t>
            </a:r>
          </a:p>
          <a:p>
            <a:pPr marL="171450" indent="-171450">
              <a:buFont typeface="Arial" panose="020B0604020202020204" pitchFamily="34" charset="0"/>
              <a:buChar char="•"/>
            </a:pPr>
            <a:r>
              <a:rPr lang="en-AU" baseline="0" dirty="0" smtClean="0"/>
              <a:t>Start planning and implementing now, even just one hour!</a:t>
            </a:r>
          </a:p>
          <a:p>
            <a:pPr marL="171450" indent="-171450">
              <a:buFont typeface="Arial" panose="020B0604020202020204" pitchFamily="34" charset="0"/>
              <a:buChar char="•"/>
            </a:pPr>
            <a:r>
              <a:rPr lang="en-AU" baseline="0" dirty="0" smtClean="0"/>
              <a:t>Staff member implementing should have influence –change has to happen here!!! Act, </a:t>
            </a:r>
            <a:r>
              <a:rPr lang="en-AU" baseline="0" smtClean="0"/>
              <a:t>don’t just talk.</a:t>
            </a:r>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17</a:t>
            </a:fld>
            <a:endParaRPr lang="en-AU"/>
          </a:p>
        </p:txBody>
      </p:sp>
    </p:spTree>
    <p:extLst>
      <p:ext uri="{BB962C8B-B14F-4D97-AF65-F5344CB8AC3E}">
        <p14:creationId xmlns:p14="http://schemas.microsoft.com/office/powerpoint/2010/main" val="3988423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End of the voluntary sector?</a:t>
            </a:r>
          </a:p>
          <a:p>
            <a:pPr marL="171450" indent="-171450">
              <a:buFont typeface="Arial" panose="020B0604020202020204" pitchFamily="34" charset="0"/>
              <a:buChar char="•"/>
            </a:pPr>
            <a:r>
              <a:rPr lang="en-AU" dirty="0" smtClean="0"/>
              <a:t>Also end of peaks (not industry associations,</a:t>
            </a:r>
            <a:r>
              <a:rPr lang="en-AU" baseline="0" dirty="0" smtClean="0"/>
              <a:t> but peaks) – can’t sit back and rely on peaks </a:t>
            </a:r>
            <a:r>
              <a:rPr lang="en-AU" baseline="0" dirty="0" err="1" smtClean="0"/>
              <a:t>etc</a:t>
            </a:r>
            <a:r>
              <a:rPr lang="en-AU" baseline="0" dirty="0" smtClean="0"/>
              <a:t> to do things for you any more, it’s up to individual organisations</a:t>
            </a:r>
          </a:p>
          <a:p>
            <a:pPr marL="171450" indent="-171450">
              <a:buFont typeface="Arial" panose="020B0604020202020204" pitchFamily="34" charset="0"/>
              <a:buChar char="•"/>
            </a:pPr>
            <a:r>
              <a:rPr lang="en-AU" baseline="0" dirty="0" smtClean="0"/>
              <a:t>Relevant quote to ponder given CDC reforms across community sector in Australia and other Western nations such as the UK</a:t>
            </a:r>
          </a:p>
          <a:p>
            <a:pPr marL="171450" indent="-171450">
              <a:buFont typeface="Arial" panose="020B0604020202020204" pitchFamily="34" charset="0"/>
              <a:buChar char="•"/>
            </a:pPr>
            <a:r>
              <a:rPr lang="en-AU" baseline="0" dirty="0" smtClean="0"/>
              <a:t>From speech on future of community sector May 2014</a:t>
            </a:r>
            <a:endParaRPr lang="en-AU" dirty="0" smtClean="0"/>
          </a:p>
          <a:p>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3</a:t>
            </a:fld>
            <a:endParaRPr lang="en-AU"/>
          </a:p>
        </p:txBody>
      </p:sp>
    </p:spTree>
    <p:extLst>
      <p:ext uri="{BB962C8B-B14F-4D97-AF65-F5344CB8AC3E}">
        <p14:creationId xmlns:p14="http://schemas.microsoft.com/office/powerpoint/2010/main" val="2265361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CDC markets coming 2018</a:t>
            </a:r>
          </a:p>
          <a:p>
            <a:pPr marL="171450" indent="-171450">
              <a:buFont typeface="Arial" panose="020B0604020202020204" pitchFamily="34" charset="0"/>
              <a:buChar char="•"/>
            </a:pPr>
            <a:r>
              <a:rPr lang="en-AU" dirty="0" smtClean="0"/>
              <a:t>NDIS experience shows really</a:t>
            </a:r>
            <a:r>
              <a:rPr lang="en-AU" baseline="0" dirty="0" smtClean="0"/>
              <a:t> hard to survive – person centred costs money</a:t>
            </a:r>
          </a:p>
          <a:p>
            <a:pPr marL="171450" indent="-171450">
              <a:buFont typeface="Arial" panose="020B0604020202020204" pitchFamily="34" charset="0"/>
              <a:buChar char="•"/>
            </a:pPr>
            <a:r>
              <a:rPr lang="en-AU" baseline="0" dirty="0" smtClean="0"/>
              <a:t>NDIS margin pressure from pricing – 86%, 9%, 5% - efficient pricing</a:t>
            </a:r>
          </a:p>
          <a:p>
            <a:pPr marL="171450" indent="-171450">
              <a:buFont typeface="Arial" panose="020B0604020202020204" pitchFamily="34" charset="0"/>
              <a:buChar char="•"/>
            </a:pPr>
            <a:r>
              <a:rPr lang="en-AU" baseline="0" dirty="0" smtClean="0"/>
              <a:t>Trying to be person centred and competitive on tight costing model</a:t>
            </a:r>
          </a:p>
          <a:p>
            <a:pPr marL="171450" indent="-171450">
              <a:buFont typeface="Arial" panose="020B0604020202020204" pitchFamily="34" charset="0"/>
              <a:buChar char="•"/>
            </a:pPr>
            <a:r>
              <a:rPr lang="en-AU" baseline="0" dirty="0" smtClean="0"/>
              <a:t>Tougher if you’re small so that’s why we put in for funding for a Pilot aimed just at small and micros</a:t>
            </a:r>
            <a:endParaRPr lang="en-AU" dirty="0" smtClean="0"/>
          </a:p>
          <a:p>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4</a:t>
            </a:fld>
            <a:endParaRPr lang="en-AU"/>
          </a:p>
        </p:txBody>
      </p:sp>
    </p:spTree>
    <p:extLst>
      <p:ext uri="{BB962C8B-B14F-4D97-AF65-F5344CB8AC3E}">
        <p14:creationId xmlns:p14="http://schemas.microsoft.com/office/powerpoint/2010/main" val="366105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Runs</a:t>
            </a:r>
            <a:r>
              <a:rPr lang="en-AU" baseline="0" dirty="0" smtClean="0"/>
              <a:t> July 2015 to October 2015</a:t>
            </a:r>
          </a:p>
          <a:p>
            <a:pPr marL="171450" indent="-171450">
              <a:buFont typeface="Arial" panose="020B0604020202020204" pitchFamily="34" charset="0"/>
              <a:buChar char="•"/>
            </a:pPr>
            <a:r>
              <a:rPr lang="en-AU" baseline="0" dirty="0" smtClean="0"/>
              <a:t>Only a Pilot and continued project roll-out contingent on evaluation and priorities of state government given imminent NDIS roll-out</a:t>
            </a:r>
          </a:p>
          <a:p>
            <a:pPr marL="171450" indent="-171450">
              <a:buFont typeface="Arial" panose="020B0604020202020204" pitchFamily="34" charset="0"/>
              <a:buChar char="•"/>
            </a:pPr>
            <a:r>
              <a:rPr lang="en-AU" baseline="0" dirty="0" smtClean="0"/>
              <a:t>BUT can get involved via the bulletin and that’s why we’re running these briefings </a:t>
            </a:r>
          </a:p>
          <a:p>
            <a:pPr marL="171450" indent="-171450">
              <a:buFont typeface="Arial" panose="020B0604020202020204" pitchFamily="34" charset="0"/>
              <a:buChar char="•"/>
            </a:pPr>
            <a:r>
              <a:rPr lang="en-AU" baseline="0" dirty="0" smtClean="0"/>
              <a:t>Also going to share resources after this meeting</a:t>
            </a:r>
          </a:p>
          <a:p>
            <a:pPr marL="171450" indent="-171450">
              <a:buFont typeface="Arial" panose="020B0604020202020204" pitchFamily="34" charset="0"/>
              <a:buChar char="•"/>
            </a:pPr>
            <a:r>
              <a:rPr lang="en-AU" sz="1200" dirty="0" smtClean="0"/>
              <a:t>Small national peak</a:t>
            </a:r>
          </a:p>
          <a:p>
            <a:pPr marL="171450" indent="-171450">
              <a:buFont typeface="Arial" panose="020B0604020202020204" pitchFamily="34" charset="0"/>
              <a:buChar char="•"/>
            </a:pPr>
            <a:r>
              <a:rPr lang="en-AU" sz="1200" dirty="0" smtClean="0"/>
              <a:t>Board directed us in late 2013 to focus on transition to NDIS, CHSP and CDC markets</a:t>
            </a:r>
          </a:p>
          <a:p>
            <a:pPr marL="171450" indent="-171450">
              <a:buFont typeface="Arial" panose="020B0604020202020204" pitchFamily="34" charset="0"/>
              <a:buChar char="•"/>
            </a:pPr>
            <a:r>
              <a:rPr lang="en-AU" sz="1200" dirty="0" smtClean="0"/>
              <a:t>Also asked us to focus on small-medium NFPs</a:t>
            </a:r>
          </a:p>
          <a:p>
            <a:pPr marL="171450" indent="-171450">
              <a:buFont typeface="Arial" panose="020B0604020202020204" pitchFamily="34" charset="0"/>
              <a:buChar char="•"/>
            </a:pPr>
            <a:r>
              <a:rPr lang="en-AU" sz="1200" dirty="0" smtClean="0"/>
              <a:t>Business Transformation Focus Groups</a:t>
            </a:r>
          </a:p>
          <a:p>
            <a:pPr marL="171450" indent="-171450">
              <a:buFont typeface="Arial" panose="020B0604020202020204" pitchFamily="34" charset="0"/>
              <a:buChar char="•"/>
            </a:pPr>
            <a:r>
              <a:rPr lang="en-AU" sz="1200" dirty="0" smtClean="0"/>
              <a:t>Facilitated groups of providers coming together to tackle transition</a:t>
            </a:r>
          </a:p>
          <a:p>
            <a:pPr marL="171450" indent="-171450">
              <a:buFont typeface="Arial" panose="020B0604020202020204" pitchFamily="34" charset="0"/>
              <a:buChar char="•"/>
            </a:pPr>
            <a:r>
              <a:rPr lang="en-AU" sz="1200" dirty="0" smtClean="0"/>
              <a:t>Granted funds through the IDF (NDS and ADHC) to run The NDIS Transition Readiness Pilot for Small and Micro Providers in NSW</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5</a:t>
            </a:fld>
            <a:endParaRPr lang="en-AU"/>
          </a:p>
        </p:txBody>
      </p:sp>
    </p:spTree>
    <p:extLst>
      <p:ext uri="{BB962C8B-B14F-4D97-AF65-F5344CB8AC3E}">
        <p14:creationId xmlns:p14="http://schemas.microsoft.com/office/powerpoint/2010/main" val="3303538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In preparation</a:t>
            </a:r>
            <a:r>
              <a:rPr lang="en-AU" baseline="0" dirty="0" smtClean="0"/>
              <a:t> for these briefings we asked you all what questions and worries you had about NDIS and we have listed them for you</a:t>
            </a:r>
          </a:p>
          <a:p>
            <a:pPr marL="171450" indent="-171450">
              <a:buFont typeface="Arial" panose="020B0604020202020204" pitchFamily="34" charset="0"/>
              <a:buChar char="•"/>
            </a:pPr>
            <a:r>
              <a:rPr lang="en-AU" baseline="0" dirty="0" smtClean="0"/>
              <a:t>FAQ sheet has our take on these questions and you would have grabbed one when you came in</a:t>
            </a:r>
          </a:p>
          <a:p>
            <a:pPr marL="171450" indent="-171450">
              <a:buFont typeface="Arial" panose="020B0604020202020204" pitchFamily="34" charset="0"/>
              <a:buChar char="•"/>
            </a:pPr>
            <a:r>
              <a:rPr lang="en-AU" baseline="0" dirty="0" smtClean="0"/>
              <a:t>We will also talk more about these as we delve into the learnings and benefits of the Pilot which we are able to share with you today</a:t>
            </a:r>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6</a:t>
            </a:fld>
            <a:endParaRPr lang="en-AU"/>
          </a:p>
        </p:txBody>
      </p:sp>
    </p:spTree>
    <p:extLst>
      <p:ext uri="{BB962C8B-B14F-4D97-AF65-F5344CB8AC3E}">
        <p14:creationId xmlns:p14="http://schemas.microsoft.com/office/powerpoint/2010/main" val="4186045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As I said, we got your</a:t>
            </a:r>
            <a:r>
              <a:rPr lang="en-AU" baseline="0" dirty="0" smtClean="0"/>
              <a:t> individual questions and challenges and we’ve set time aside to have some discussions around them by region</a:t>
            </a:r>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7</a:t>
            </a:fld>
            <a:endParaRPr lang="en-AU"/>
          </a:p>
        </p:txBody>
      </p:sp>
    </p:spTree>
    <p:extLst>
      <p:ext uri="{BB962C8B-B14F-4D97-AF65-F5344CB8AC3E}">
        <p14:creationId xmlns:p14="http://schemas.microsoft.com/office/powerpoint/2010/main" val="2322896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6E46257-A4A1-4194-9093-841AEA2C7668}" type="slidenum">
              <a:rPr lang="en-AU" smtClean="0"/>
              <a:pPr/>
              <a:t>8</a:t>
            </a:fld>
            <a:endParaRPr lang="en-AU"/>
          </a:p>
        </p:txBody>
      </p:sp>
    </p:spTree>
    <p:extLst>
      <p:ext uri="{BB962C8B-B14F-4D97-AF65-F5344CB8AC3E}">
        <p14:creationId xmlns:p14="http://schemas.microsoft.com/office/powerpoint/2010/main" val="1453529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DE963246-E0F7-46D7-9A9C-E15B903DED06}" type="slidenum">
              <a:rPr lang="en-AU" smtClean="0"/>
              <a:pPr/>
              <a:t>9</a:t>
            </a:fld>
            <a:endParaRPr lang="en-AU"/>
          </a:p>
        </p:txBody>
      </p:sp>
    </p:spTree>
    <p:extLst>
      <p:ext uri="{BB962C8B-B14F-4D97-AF65-F5344CB8AC3E}">
        <p14:creationId xmlns:p14="http://schemas.microsoft.com/office/powerpoint/2010/main" val="1996662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These steps were identified by consultant Michelle Dodd at our National Conference last year, and updated for our Pilot</a:t>
            </a:r>
          </a:p>
          <a:p>
            <a:pPr marL="171450" indent="-171450">
              <a:buFont typeface="Arial" panose="020B0604020202020204" pitchFamily="34" charset="0"/>
              <a:buChar char="•"/>
            </a:pPr>
            <a:r>
              <a:rPr lang="en-AU" dirty="0" smtClean="0"/>
              <a:t>The</a:t>
            </a:r>
            <a:r>
              <a:rPr lang="en-AU" baseline="0" dirty="0" smtClean="0"/>
              <a:t> learnings of the Pilot is we can try to do all of this alone, or work together – in partnerships/collaborations/networking</a:t>
            </a:r>
          </a:p>
          <a:p>
            <a:pPr marL="171450" indent="-171450">
              <a:buFont typeface="Arial" panose="020B0604020202020204" pitchFamily="34" charset="0"/>
              <a:buChar char="•"/>
            </a:pPr>
            <a:r>
              <a:rPr lang="en-AU" baseline="0" dirty="0" smtClean="0"/>
              <a:t>It’s hard doing work alone, but doing things together means more heads to problem solve</a:t>
            </a:r>
            <a:endParaRPr lang="en-AU" dirty="0" smtClean="0"/>
          </a:p>
        </p:txBody>
      </p:sp>
      <p:sp>
        <p:nvSpPr>
          <p:cNvPr id="4" name="Slide Number Placeholder 3"/>
          <p:cNvSpPr>
            <a:spLocks noGrp="1"/>
          </p:cNvSpPr>
          <p:nvPr>
            <p:ph type="sldNum" sz="quarter" idx="10"/>
          </p:nvPr>
        </p:nvSpPr>
        <p:spPr/>
        <p:txBody>
          <a:bodyPr/>
          <a:lstStyle/>
          <a:p>
            <a:fld id="{B6E46257-A4A1-4194-9093-841AEA2C7668}" type="slidenum">
              <a:rPr lang="en-AU" smtClean="0"/>
              <a:pPr/>
              <a:t>14</a:t>
            </a:fld>
            <a:endParaRPr lang="en-AU"/>
          </a:p>
        </p:txBody>
      </p:sp>
    </p:spTree>
    <p:extLst>
      <p:ext uri="{BB962C8B-B14F-4D97-AF65-F5344CB8AC3E}">
        <p14:creationId xmlns:p14="http://schemas.microsoft.com/office/powerpoint/2010/main" val="321090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35228286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360460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9581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016283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2443475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79016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3325558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51440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376796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410758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18613-D1D0-4D9D-A95D-184A2C9CAADD}" type="datetimeFigureOut">
              <a:rPr lang="en-AU" smtClean="0"/>
              <a:pPr/>
              <a:t>17/09/2015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9B8A8FF-7FC5-4BDC-88F6-D147958DF450}" type="slidenum">
              <a:rPr lang="en-AU" smtClean="0"/>
              <a:pPr/>
              <a:t>‹#›</a:t>
            </a:fld>
            <a:endParaRPr lang="en-AU"/>
          </a:p>
        </p:txBody>
      </p:sp>
    </p:spTree>
    <p:extLst>
      <p:ext uri="{BB962C8B-B14F-4D97-AF65-F5344CB8AC3E}">
        <p14:creationId xmlns:p14="http://schemas.microsoft.com/office/powerpoint/2010/main" val="480922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8A8FF-7FC5-4BDC-88F6-D147958DF450}" type="slidenum">
              <a:rPr lang="en-AU" smtClean="0"/>
              <a:pPr/>
              <a:t>‹#›</a:t>
            </a:fld>
            <a:endParaRPr lang="en-AU"/>
          </a:p>
        </p:txBody>
      </p:sp>
      <p:pic>
        <p:nvPicPr>
          <p:cNvPr id="7" name="Picture 2"/>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4104" t="8960" b="8566"/>
          <a:stretch/>
        </p:blipFill>
        <p:spPr bwMode="auto">
          <a:xfrm>
            <a:off x="107504" y="6459259"/>
            <a:ext cx="1223956" cy="347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3052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7aRJ7ovL-R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youtube.com/watch?v=SKawTRAFOY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melissa@purposeagency.com.au" TargetMode="External"/><Relationship Id="rId2" Type="http://schemas.openxmlformats.org/officeDocument/2006/relationships/hyperlink" Target="mailto:stephen.beard@accpro.com.au" TargetMode="External"/><Relationship Id="rId1" Type="http://schemas.openxmlformats.org/officeDocument/2006/relationships/slideLayout" Target="../slideLayouts/slideLayout2.xml"/><Relationship Id="rId4" Type="http://schemas.openxmlformats.org/officeDocument/2006/relationships/hyperlink" Target="mailto:michelle-dodd@bigpond.co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32856"/>
            <a:ext cx="7772400" cy="1470025"/>
          </a:xfrm>
        </p:spPr>
        <p:txBody>
          <a:bodyPr/>
          <a:lstStyle/>
          <a:p>
            <a:r>
              <a:rPr lang="en-AU" dirty="0" smtClean="0"/>
              <a:t>NDIS Transition Pilot Briefing</a:t>
            </a:r>
            <a:endParaRPr lang="en-AU" dirty="0"/>
          </a:p>
        </p:txBody>
      </p:sp>
      <p:sp>
        <p:nvSpPr>
          <p:cNvPr id="3" name="Subtitle 2"/>
          <p:cNvSpPr>
            <a:spLocks noGrp="1"/>
          </p:cNvSpPr>
          <p:nvPr>
            <p:ph type="subTitle" idx="1"/>
          </p:nvPr>
        </p:nvSpPr>
        <p:spPr/>
        <p:txBody>
          <a:bodyPr/>
          <a:lstStyle/>
          <a:p>
            <a:r>
              <a:rPr lang="en-AU" dirty="0" smtClean="0"/>
              <a:t>National Respite</a:t>
            </a:r>
          </a:p>
          <a:p>
            <a:r>
              <a:rPr lang="en-AU" dirty="0" smtClean="0"/>
              <a:t>September, 2015</a:t>
            </a:r>
            <a:endParaRPr lang="en-AU" dirty="0"/>
          </a:p>
        </p:txBody>
      </p:sp>
    </p:spTree>
    <p:extLst>
      <p:ext uri="{BB962C8B-B14F-4D97-AF65-F5344CB8AC3E}">
        <p14:creationId xmlns:p14="http://schemas.microsoft.com/office/powerpoint/2010/main" val="3822556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AU" dirty="0" smtClean="0">
                <a:solidFill>
                  <a:schemeClr val="bg1"/>
                </a:solidFill>
              </a:rPr>
              <a:t>4 Case Studies </a:t>
            </a:r>
            <a:endParaRPr lang="en-AU" dirty="0">
              <a:solidFill>
                <a:schemeClr val="bg1"/>
              </a:solidFill>
            </a:endParaRPr>
          </a:p>
        </p:txBody>
      </p:sp>
      <p:sp>
        <p:nvSpPr>
          <p:cNvPr id="4" name="Text Placeholder 3"/>
          <p:cNvSpPr>
            <a:spLocks noGrp="1"/>
          </p:cNvSpPr>
          <p:nvPr>
            <p:ph type="body" idx="1"/>
          </p:nvPr>
        </p:nvSpPr>
        <p:spPr>
          <a:xfrm>
            <a:off x="251520" y="1455100"/>
            <a:ext cx="2679835" cy="750069"/>
          </a:xfrm>
          <a:solidFill>
            <a:schemeClr val="tx1">
              <a:lumMod val="20000"/>
              <a:lumOff val="80000"/>
            </a:schemeClr>
          </a:solidFill>
          <a:ln>
            <a:solidFill>
              <a:schemeClr val="tx1"/>
            </a:solidFill>
          </a:ln>
        </p:spPr>
        <p:txBody>
          <a:bodyPr anchor="t">
            <a:normAutofit fontScale="47500" lnSpcReduction="20000"/>
          </a:bodyPr>
          <a:lstStyle/>
          <a:p>
            <a:r>
              <a:rPr lang="en-AU" sz="2900" dirty="0" smtClean="0">
                <a:solidFill>
                  <a:srgbClr val="000000"/>
                </a:solidFill>
              </a:rPr>
              <a:t>Service A: ~$5m </a:t>
            </a:r>
          </a:p>
          <a:p>
            <a:r>
              <a:rPr lang="en-AU" sz="2500" b="0" dirty="0" smtClean="0">
                <a:solidFill>
                  <a:srgbClr val="000000"/>
                </a:solidFill>
              </a:rPr>
              <a:t>Community participation, personal care, life and living skills, therapy services, plan co-ordination</a:t>
            </a:r>
            <a:endParaRPr lang="en-AU" sz="2500" b="0" dirty="0">
              <a:solidFill>
                <a:srgbClr val="000000"/>
              </a:solidFill>
            </a:endParaRPr>
          </a:p>
        </p:txBody>
      </p:sp>
      <p:sp>
        <p:nvSpPr>
          <p:cNvPr id="5" name="Content Placeholder 4"/>
          <p:cNvSpPr>
            <a:spLocks noGrp="1"/>
          </p:cNvSpPr>
          <p:nvPr>
            <p:ph sz="half" idx="2"/>
          </p:nvPr>
        </p:nvSpPr>
        <p:spPr>
          <a:xfrm>
            <a:off x="251520" y="2348880"/>
            <a:ext cx="2664296" cy="3904069"/>
          </a:xfrm>
          <a:ln>
            <a:solidFill>
              <a:schemeClr val="tx1"/>
            </a:solidFill>
          </a:ln>
        </p:spPr>
        <p:txBody>
          <a:bodyPr>
            <a:normAutofit lnSpcReduction="10000"/>
          </a:bodyPr>
          <a:lstStyle/>
          <a:p>
            <a:pPr marL="180975" indent="-160338"/>
            <a:r>
              <a:rPr lang="en-AU" sz="1400" dirty="0">
                <a:solidFill>
                  <a:schemeClr val="bg1"/>
                </a:solidFill>
              </a:rPr>
              <a:t>Strategic plan and mission ok – adapted quickly</a:t>
            </a:r>
          </a:p>
          <a:p>
            <a:pPr marL="180975" indent="-160338"/>
            <a:r>
              <a:rPr lang="en-AU" sz="1400" dirty="0">
                <a:solidFill>
                  <a:schemeClr val="bg1"/>
                </a:solidFill>
              </a:rPr>
              <a:t>Effective reduction in </a:t>
            </a:r>
            <a:r>
              <a:rPr lang="en-AU" sz="1400" dirty="0" smtClean="0">
                <a:solidFill>
                  <a:schemeClr val="bg1"/>
                </a:solidFill>
              </a:rPr>
              <a:t>funding </a:t>
            </a:r>
            <a:endParaRPr lang="en-AU" sz="1400" dirty="0">
              <a:solidFill>
                <a:schemeClr val="bg1"/>
              </a:solidFill>
            </a:endParaRPr>
          </a:p>
          <a:p>
            <a:pPr marL="180975" indent="-160338"/>
            <a:r>
              <a:rPr lang="en-AU" sz="1400" dirty="0">
                <a:solidFill>
                  <a:schemeClr val="bg1"/>
                </a:solidFill>
              </a:rPr>
              <a:t>Gained 10-20% new clients, lost 5</a:t>
            </a:r>
            <a:r>
              <a:rPr lang="en-AU" sz="1400" dirty="0" smtClean="0">
                <a:solidFill>
                  <a:schemeClr val="bg1"/>
                </a:solidFill>
              </a:rPr>
              <a:t>%</a:t>
            </a:r>
          </a:p>
          <a:p>
            <a:pPr marL="180975" indent="-160338"/>
            <a:endParaRPr lang="en-AU" sz="1400" dirty="0">
              <a:solidFill>
                <a:schemeClr val="bg1"/>
              </a:solidFill>
            </a:endParaRPr>
          </a:p>
          <a:p>
            <a:pPr marL="180975" indent="-160338">
              <a:buNone/>
            </a:pPr>
            <a:r>
              <a:rPr lang="en-AU" sz="1400" b="1" dirty="0" smtClean="0">
                <a:solidFill>
                  <a:schemeClr val="bg1"/>
                </a:solidFill>
              </a:rPr>
              <a:t>Key insights</a:t>
            </a:r>
          </a:p>
          <a:p>
            <a:pPr marL="180975" indent="-160338"/>
            <a:r>
              <a:rPr lang="en-AU" sz="1400" dirty="0" smtClean="0">
                <a:solidFill>
                  <a:schemeClr val="bg1"/>
                </a:solidFill>
              </a:rPr>
              <a:t>CMS/Business process has been a very strong focus</a:t>
            </a:r>
          </a:p>
          <a:p>
            <a:pPr marL="180975" indent="-160338"/>
            <a:r>
              <a:rPr lang="en-AU" sz="1400" dirty="0" smtClean="0">
                <a:solidFill>
                  <a:schemeClr val="bg1"/>
                </a:solidFill>
              </a:rPr>
              <a:t>Key challenge is impact of price/margin squeeze on quality and person centeredness</a:t>
            </a:r>
          </a:p>
          <a:p>
            <a:pPr marL="180975" indent="-160338"/>
            <a:r>
              <a:rPr lang="en-AU" sz="1400" dirty="0" smtClean="0">
                <a:solidFill>
                  <a:schemeClr val="bg1"/>
                </a:solidFill>
              </a:rPr>
              <a:t>Culture of accountability to clients not easy for all </a:t>
            </a:r>
          </a:p>
          <a:p>
            <a:pPr marL="180975" indent="-160338"/>
            <a:r>
              <a:rPr lang="en-AU" sz="1400" dirty="0" smtClean="0">
                <a:solidFill>
                  <a:schemeClr val="bg1"/>
                </a:solidFill>
              </a:rPr>
              <a:t>2 years on strategy being reviewed</a:t>
            </a:r>
          </a:p>
        </p:txBody>
      </p:sp>
      <p:sp>
        <p:nvSpPr>
          <p:cNvPr id="7" name="Content Placeholder 6"/>
          <p:cNvSpPr>
            <a:spLocks noGrp="1"/>
          </p:cNvSpPr>
          <p:nvPr>
            <p:ph sz="quarter" idx="4"/>
          </p:nvPr>
        </p:nvSpPr>
        <p:spPr>
          <a:xfrm>
            <a:off x="3203849" y="2348880"/>
            <a:ext cx="2679834" cy="3914684"/>
          </a:xfrm>
          <a:ln>
            <a:solidFill>
              <a:schemeClr val="tx1"/>
            </a:solidFill>
          </a:ln>
        </p:spPr>
        <p:txBody>
          <a:bodyPr>
            <a:normAutofit/>
          </a:bodyPr>
          <a:lstStyle/>
          <a:p>
            <a:pPr marL="182563" indent="-182563"/>
            <a:r>
              <a:rPr lang="en-AU" sz="1400" dirty="0" smtClean="0">
                <a:solidFill>
                  <a:schemeClr val="bg1"/>
                </a:solidFill>
              </a:rPr>
              <a:t>Strategic plan foreshadowed NDIS – but still not prepared</a:t>
            </a:r>
          </a:p>
          <a:p>
            <a:pPr marL="182563" indent="-182563"/>
            <a:r>
              <a:rPr lang="en-AU" sz="1400" dirty="0">
                <a:solidFill>
                  <a:schemeClr val="bg1"/>
                </a:solidFill>
              </a:rPr>
              <a:t>Large drop in per hour funding</a:t>
            </a:r>
          </a:p>
          <a:p>
            <a:pPr marL="182563" indent="-182563"/>
            <a:r>
              <a:rPr lang="en-AU" sz="1400" dirty="0" smtClean="0">
                <a:solidFill>
                  <a:schemeClr val="bg1"/>
                </a:solidFill>
              </a:rPr>
              <a:t>Clients steady growth 10%</a:t>
            </a:r>
          </a:p>
          <a:p>
            <a:pPr marL="0" indent="0">
              <a:buNone/>
            </a:pPr>
            <a:endParaRPr lang="en-AU" sz="1400" dirty="0" smtClean="0">
              <a:solidFill>
                <a:schemeClr val="bg1"/>
              </a:solidFill>
            </a:endParaRPr>
          </a:p>
          <a:p>
            <a:pPr marL="182563" indent="-182563">
              <a:buNone/>
            </a:pPr>
            <a:r>
              <a:rPr lang="en-AU" sz="1400" b="1" dirty="0" smtClean="0">
                <a:solidFill>
                  <a:schemeClr val="bg1"/>
                </a:solidFill>
              </a:rPr>
              <a:t>Key insights</a:t>
            </a:r>
          </a:p>
          <a:p>
            <a:pPr marL="182563" indent="-182563"/>
            <a:r>
              <a:rPr lang="en-AU" sz="1400" dirty="0" smtClean="0">
                <a:solidFill>
                  <a:schemeClr val="bg1"/>
                </a:solidFill>
              </a:rPr>
              <a:t>Huge effort to get business process and costs under control</a:t>
            </a:r>
          </a:p>
          <a:p>
            <a:pPr marL="182563" indent="-182563"/>
            <a:r>
              <a:rPr lang="en-AU" sz="1400" dirty="0" smtClean="0">
                <a:solidFill>
                  <a:schemeClr val="bg1"/>
                </a:solidFill>
              </a:rPr>
              <a:t>Focused on systems, and now on flatter structure and work redesign</a:t>
            </a:r>
          </a:p>
          <a:p>
            <a:pPr marL="182563" indent="-182563"/>
            <a:r>
              <a:rPr lang="en-AU" sz="1400" dirty="0" smtClean="0">
                <a:solidFill>
                  <a:schemeClr val="bg1"/>
                </a:solidFill>
              </a:rPr>
              <a:t>Advice: earlier attention to</a:t>
            </a:r>
          </a:p>
          <a:p>
            <a:pPr marL="452438" lvl="1" indent="-182563"/>
            <a:r>
              <a:rPr lang="en-AU" sz="1400" dirty="0" smtClean="0">
                <a:solidFill>
                  <a:schemeClr val="bg1"/>
                </a:solidFill>
              </a:rPr>
              <a:t>systems, </a:t>
            </a:r>
          </a:p>
          <a:p>
            <a:pPr marL="452438" lvl="1" indent="-182563"/>
            <a:r>
              <a:rPr lang="en-AU" sz="1400" dirty="0" smtClean="0">
                <a:solidFill>
                  <a:schemeClr val="bg1"/>
                </a:solidFill>
              </a:rPr>
              <a:t>business process and </a:t>
            </a:r>
          </a:p>
          <a:p>
            <a:pPr marL="452438" lvl="1" indent="-182563"/>
            <a:r>
              <a:rPr lang="en-AU" sz="1400" dirty="0" smtClean="0">
                <a:solidFill>
                  <a:schemeClr val="bg1"/>
                </a:solidFill>
              </a:rPr>
              <a:t>seek partnerships</a:t>
            </a:r>
            <a:endParaRPr lang="en-AU" sz="1400" dirty="0">
              <a:solidFill>
                <a:schemeClr val="bg1"/>
              </a:solidFill>
            </a:endParaRPr>
          </a:p>
        </p:txBody>
      </p:sp>
      <p:sp>
        <p:nvSpPr>
          <p:cNvPr id="8" name="Text Placeholder 3"/>
          <p:cNvSpPr txBox="1">
            <a:spLocks/>
          </p:cNvSpPr>
          <p:nvPr/>
        </p:nvSpPr>
        <p:spPr>
          <a:xfrm>
            <a:off x="168150" y="3797350"/>
            <a:ext cx="2530624" cy="354625"/>
          </a:xfrm>
          <a:prstGeom prst="rect">
            <a:avLst/>
          </a:prstGeom>
        </p:spPr>
        <p:txBody>
          <a:bodyPr vert="horz" lIns="91440" tIns="45720" rIns="91440" bIns="45720" rtlCol="0" anchor="b">
            <a:normAutofit fontScale="85000" lnSpcReduction="20000"/>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endParaRPr lang="en-AU">
              <a:solidFill>
                <a:schemeClr val="bg1"/>
              </a:solidFill>
            </a:endParaRPr>
          </a:p>
        </p:txBody>
      </p:sp>
      <p:sp>
        <p:nvSpPr>
          <p:cNvPr id="9" name="Content Placeholder 4"/>
          <p:cNvSpPr txBox="1">
            <a:spLocks/>
          </p:cNvSpPr>
          <p:nvPr/>
        </p:nvSpPr>
        <p:spPr>
          <a:xfrm>
            <a:off x="168150" y="4437112"/>
            <a:ext cx="2530624" cy="21902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endParaRPr lang="en-AU" dirty="0">
              <a:solidFill>
                <a:schemeClr val="bg1"/>
              </a:solidFill>
            </a:endParaRPr>
          </a:p>
        </p:txBody>
      </p:sp>
      <p:sp>
        <p:nvSpPr>
          <p:cNvPr id="10" name="Text Placeholder 5"/>
          <p:cNvSpPr txBox="1">
            <a:spLocks/>
          </p:cNvSpPr>
          <p:nvPr/>
        </p:nvSpPr>
        <p:spPr>
          <a:xfrm>
            <a:off x="3203848" y="3797350"/>
            <a:ext cx="2531618" cy="354625"/>
          </a:xfrm>
          <a:prstGeom prst="rect">
            <a:avLst/>
          </a:prstGeom>
        </p:spPr>
        <p:txBody>
          <a:bodyPr vert="horz" lIns="91440" tIns="45720" rIns="91440" bIns="45720" rtlCol="0" anchor="b">
            <a:normAutofit fontScale="85000" lnSpcReduction="20000"/>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endParaRPr lang="en-AU">
              <a:solidFill>
                <a:schemeClr val="bg1"/>
              </a:solidFill>
            </a:endParaRPr>
          </a:p>
        </p:txBody>
      </p:sp>
      <p:sp>
        <p:nvSpPr>
          <p:cNvPr id="11" name="Content Placeholder 6"/>
          <p:cNvSpPr txBox="1">
            <a:spLocks/>
          </p:cNvSpPr>
          <p:nvPr/>
        </p:nvSpPr>
        <p:spPr>
          <a:xfrm>
            <a:off x="3203848" y="4437112"/>
            <a:ext cx="2531618" cy="21902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endParaRPr lang="en-AU" dirty="0">
              <a:solidFill>
                <a:schemeClr val="bg1"/>
              </a:solidFill>
            </a:endParaRPr>
          </a:p>
        </p:txBody>
      </p:sp>
      <p:sp>
        <p:nvSpPr>
          <p:cNvPr id="12" name="Text Placeholder 5"/>
          <p:cNvSpPr txBox="1">
            <a:spLocks/>
          </p:cNvSpPr>
          <p:nvPr/>
        </p:nvSpPr>
        <p:spPr>
          <a:xfrm>
            <a:off x="6140637" y="1493094"/>
            <a:ext cx="2531618" cy="354625"/>
          </a:xfrm>
          <a:prstGeom prst="rect">
            <a:avLst/>
          </a:prstGeom>
        </p:spPr>
        <p:txBody>
          <a:bodyPr vert="horz" lIns="91440" tIns="45720" rIns="91440" bIns="45720" rtlCol="0" anchor="b">
            <a:normAutofit fontScale="85000" lnSpcReduction="20000"/>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endParaRPr lang="en-AU">
              <a:solidFill>
                <a:schemeClr val="bg1"/>
              </a:solidFill>
            </a:endParaRPr>
          </a:p>
        </p:txBody>
      </p:sp>
      <p:sp>
        <p:nvSpPr>
          <p:cNvPr id="14" name="Text Placeholder 5"/>
          <p:cNvSpPr txBox="1">
            <a:spLocks/>
          </p:cNvSpPr>
          <p:nvPr/>
        </p:nvSpPr>
        <p:spPr>
          <a:xfrm>
            <a:off x="5940152" y="1493094"/>
            <a:ext cx="2531618" cy="354625"/>
          </a:xfrm>
          <a:prstGeom prst="rect">
            <a:avLst/>
          </a:prstGeom>
        </p:spPr>
        <p:txBody>
          <a:bodyPr vert="horz" lIns="91440" tIns="45720" rIns="91440" bIns="45720" rtlCol="0" anchor="b">
            <a:normAutofit fontScale="85000" lnSpcReduction="20000"/>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endParaRPr lang="en-AU">
              <a:solidFill>
                <a:schemeClr val="bg1"/>
              </a:solidFill>
            </a:endParaRPr>
          </a:p>
        </p:txBody>
      </p:sp>
      <p:sp>
        <p:nvSpPr>
          <p:cNvPr id="15" name="Content Placeholder 6"/>
          <p:cNvSpPr txBox="1">
            <a:spLocks/>
          </p:cNvSpPr>
          <p:nvPr/>
        </p:nvSpPr>
        <p:spPr>
          <a:xfrm>
            <a:off x="6227197" y="2348880"/>
            <a:ext cx="2679834" cy="3898054"/>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60338" indent="-160338"/>
            <a:r>
              <a:rPr lang="en-AU" sz="1400" dirty="0">
                <a:solidFill>
                  <a:schemeClr val="bg1"/>
                </a:solidFill>
              </a:rPr>
              <a:t>Strategic plan relevant - </a:t>
            </a:r>
          </a:p>
          <a:p>
            <a:pPr marL="160338" indent="-160338"/>
            <a:r>
              <a:rPr lang="en-AU" sz="1400" dirty="0">
                <a:solidFill>
                  <a:schemeClr val="bg1"/>
                </a:solidFill>
              </a:rPr>
              <a:t>Now change Plan to drive for efficiency and growth</a:t>
            </a:r>
          </a:p>
          <a:p>
            <a:pPr marL="160338" indent="-160338"/>
            <a:r>
              <a:rPr lang="en-AU" sz="1400" dirty="0">
                <a:solidFill>
                  <a:schemeClr val="bg1"/>
                </a:solidFill>
              </a:rPr>
              <a:t>Gained more clients, lost some looking for faster </a:t>
            </a:r>
            <a:r>
              <a:rPr lang="en-AU" sz="1400" dirty="0" smtClean="0">
                <a:solidFill>
                  <a:schemeClr val="bg1"/>
                </a:solidFill>
              </a:rPr>
              <a:t>flexibility</a:t>
            </a:r>
            <a:endParaRPr lang="en-AU" sz="1400" b="1" dirty="0">
              <a:solidFill>
                <a:schemeClr val="bg1"/>
              </a:solidFill>
            </a:endParaRPr>
          </a:p>
          <a:p>
            <a:pPr marL="160338" indent="-160338">
              <a:buNone/>
            </a:pPr>
            <a:endParaRPr lang="en-AU" sz="1400" b="1" dirty="0">
              <a:solidFill>
                <a:schemeClr val="bg1"/>
              </a:solidFill>
            </a:endParaRPr>
          </a:p>
          <a:p>
            <a:pPr marL="160338" indent="-160338">
              <a:buNone/>
            </a:pPr>
            <a:r>
              <a:rPr lang="en-AU" sz="1400" b="1" dirty="0" smtClean="0">
                <a:solidFill>
                  <a:schemeClr val="bg1"/>
                </a:solidFill>
              </a:rPr>
              <a:t>Key </a:t>
            </a:r>
            <a:r>
              <a:rPr lang="en-AU" sz="1400" b="1" dirty="0">
                <a:solidFill>
                  <a:schemeClr val="bg1"/>
                </a:solidFill>
              </a:rPr>
              <a:t>insights</a:t>
            </a:r>
          </a:p>
          <a:p>
            <a:pPr marL="160338" indent="-160338"/>
            <a:r>
              <a:rPr lang="en-AU" sz="1400" dirty="0">
                <a:solidFill>
                  <a:schemeClr val="bg1"/>
                </a:solidFill>
              </a:rPr>
              <a:t>Scale helped manage transition, </a:t>
            </a:r>
          </a:p>
          <a:p>
            <a:pPr marL="160338" indent="-160338"/>
            <a:r>
              <a:rPr lang="en-AU" sz="1400" dirty="0">
                <a:solidFill>
                  <a:schemeClr val="bg1"/>
                </a:solidFill>
              </a:rPr>
              <a:t>Still huge challenge on systems and core business process</a:t>
            </a:r>
          </a:p>
          <a:p>
            <a:pPr marL="160338" indent="-160338"/>
            <a:r>
              <a:rPr lang="en-AU" sz="1400" dirty="0">
                <a:solidFill>
                  <a:schemeClr val="bg1"/>
                </a:solidFill>
              </a:rPr>
              <a:t>Now flattening structure</a:t>
            </a:r>
          </a:p>
          <a:p>
            <a:pPr marL="160338" indent="-160338"/>
            <a:r>
              <a:rPr lang="en-AU" sz="1400" dirty="0">
                <a:solidFill>
                  <a:schemeClr val="bg1"/>
                </a:solidFill>
              </a:rPr>
              <a:t>Quality – language &amp; intent OK</a:t>
            </a:r>
          </a:p>
          <a:p>
            <a:pPr marL="355600" lvl="1" indent="-173038"/>
            <a:r>
              <a:rPr lang="en-AU" sz="1400" dirty="0">
                <a:solidFill>
                  <a:schemeClr val="bg1"/>
                </a:solidFill>
              </a:rPr>
              <a:t>Operationalising within $$$ is the challenge</a:t>
            </a:r>
          </a:p>
        </p:txBody>
      </p:sp>
      <p:sp>
        <p:nvSpPr>
          <p:cNvPr id="16" name="Text Placeholder 3"/>
          <p:cNvSpPr txBox="1">
            <a:spLocks/>
          </p:cNvSpPr>
          <p:nvPr/>
        </p:nvSpPr>
        <p:spPr>
          <a:xfrm>
            <a:off x="3203849" y="1460098"/>
            <a:ext cx="2679834" cy="750070"/>
          </a:xfrm>
          <a:prstGeom prst="rect">
            <a:avLst/>
          </a:prstGeom>
          <a:solidFill>
            <a:schemeClr val="tx1">
              <a:lumMod val="20000"/>
              <a:lumOff val="80000"/>
            </a:schemeClr>
          </a:solidFill>
          <a:ln>
            <a:solidFill>
              <a:schemeClr val="tx1"/>
            </a:solidFill>
          </a:ln>
        </p:spPr>
        <p:txBody>
          <a:bodyPr vert="horz" lIns="91440" tIns="45720" rIns="91440" bIns="45720" rtlCol="0" anchor="t">
            <a:normAutofit fontScale="25000" lnSpcReduction="20000"/>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AU" sz="6400" dirty="0" smtClean="0">
                <a:solidFill>
                  <a:srgbClr val="000000"/>
                </a:solidFill>
              </a:rPr>
              <a:t>Service B: ~$5m </a:t>
            </a:r>
          </a:p>
          <a:p>
            <a:r>
              <a:rPr lang="en-AU" sz="4800" b="0" dirty="0" smtClean="0">
                <a:solidFill>
                  <a:srgbClr val="000000"/>
                </a:solidFill>
              </a:rPr>
              <a:t>Day programs, very high support needs, life and living skills, community participation</a:t>
            </a:r>
          </a:p>
        </p:txBody>
      </p:sp>
      <p:sp>
        <p:nvSpPr>
          <p:cNvPr id="17" name="Content Placeholder 6"/>
          <p:cNvSpPr txBox="1">
            <a:spLocks/>
          </p:cNvSpPr>
          <p:nvPr/>
        </p:nvSpPr>
        <p:spPr>
          <a:xfrm>
            <a:off x="5916221" y="1988840"/>
            <a:ext cx="2531618" cy="21902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endParaRPr lang="en-AU" dirty="0">
              <a:solidFill>
                <a:schemeClr val="bg1"/>
              </a:solidFill>
            </a:endParaRPr>
          </a:p>
        </p:txBody>
      </p:sp>
      <p:sp>
        <p:nvSpPr>
          <p:cNvPr id="18" name="Text Placeholder 3"/>
          <p:cNvSpPr txBox="1">
            <a:spLocks/>
          </p:cNvSpPr>
          <p:nvPr/>
        </p:nvSpPr>
        <p:spPr>
          <a:xfrm>
            <a:off x="6228184" y="1460098"/>
            <a:ext cx="2679835" cy="750070"/>
          </a:xfrm>
          <a:prstGeom prst="rect">
            <a:avLst/>
          </a:prstGeom>
          <a:solidFill>
            <a:schemeClr val="tx1">
              <a:lumMod val="20000"/>
              <a:lumOff val="80000"/>
            </a:schemeClr>
          </a:solidFill>
          <a:ln>
            <a:solidFill>
              <a:schemeClr val="tx1"/>
            </a:solidFill>
          </a:ln>
        </p:spPr>
        <p:txBody>
          <a:bodyPr vert="horz" lIns="91440" tIns="45720" rIns="91440" bIns="45720" rtlCol="0" anchor="t">
            <a:normAutofit fontScale="40000" lnSpcReduction="20000"/>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AU" sz="4000" dirty="0" smtClean="0">
                <a:solidFill>
                  <a:srgbClr val="000000"/>
                </a:solidFill>
              </a:rPr>
              <a:t>Service C: ~$20m </a:t>
            </a:r>
          </a:p>
          <a:p>
            <a:r>
              <a:rPr lang="en-AU" sz="3400" b="0" dirty="0" smtClean="0">
                <a:solidFill>
                  <a:srgbClr val="000000"/>
                </a:solidFill>
              </a:rPr>
              <a:t>Social &amp; rec, living skills, personal &amp; home care, accommodation</a:t>
            </a:r>
          </a:p>
        </p:txBody>
      </p:sp>
    </p:spTree>
    <p:extLst>
      <p:ext uri="{BB962C8B-B14F-4D97-AF65-F5344CB8AC3E}">
        <p14:creationId xmlns:p14="http://schemas.microsoft.com/office/powerpoint/2010/main" val="1103860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txBox="1">
            <a:spLocks/>
          </p:cNvSpPr>
          <p:nvPr/>
        </p:nvSpPr>
        <p:spPr>
          <a:xfrm>
            <a:off x="827584" y="1496091"/>
            <a:ext cx="3582872" cy="750069"/>
          </a:xfrm>
          <a:prstGeom prst="rect">
            <a:avLst/>
          </a:prstGeom>
          <a:solidFill>
            <a:schemeClr val="tx1">
              <a:lumMod val="20000"/>
              <a:lumOff val="80000"/>
            </a:schemeClr>
          </a:solidFill>
          <a:ln>
            <a:solidFill>
              <a:schemeClr val="tx1"/>
            </a:solidFill>
          </a:ln>
        </p:spPr>
        <p:txBody>
          <a:bodyPr vert="horz" lIns="91440" tIns="45720" rIns="91440" bIns="45720" rtlCol="0" anchor="t">
            <a:no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pPr algn="ctr"/>
            <a:r>
              <a:rPr lang="en-AU" sz="1800" dirty="0" smtClean="0"/>
              <a:t>Service D: ~$3m </a:t>
            </a:r>
          </a:p>
          <a:p>
            <a:pPr algn="ctr"/>
            <a:r>
              <a:rPr lang="en-AU" sz="1200" b="0" dirty="0" smtClean="0"/>
              <a:t>Short Breaks, social &amp; recreation, day programs, supported living, case management</a:t>
            </a:r>
            <a:endParaRPr lang="en-AU" sz="1200" b="0" dirty="0"/>
          </a:p>
        </p:txBody>
      </p:sp>
      <p:sp>
        <p:nvSpPr>
          <p:cNvPr id="8" name="Content Placeholder 4"/>
          <p:cNvSpPr txBox="1">
            <a:spLocks/>
          </p:cNvSpPr>
          <p:nvPr/>
        </p:nvSpPr>
        <p:spPr>
          <a:xfrm>
            <a:off x="827584" y="2348881"/>
            <a:ext cx="3582872" cy="3888432"/>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60338" indent="-160338"/>
            <a:r>
              <a:rPr lang="en-AU" sz="1300" dirty="0">
                <a:solidFill>
                  <a:schemeClr val="bg1"/>
                </a:solidFill>
              </a:rPr>
              <a:t>Very, very early </a:t>
            </a:r>
            <a:r>
              <a:rPr lang="en-AU" sz="1300" dirty="0" smtClean="0">
                <a:solidFill>
                  <a:schemeClr val="bg1"/>
                </a:solidFill>
              </a:rPr>
              <a:t>transition no </a:t>
            </a:r>
            <a:r>
              <a:rPr lang="en-AU" sz="1300" dirty="0">
                <a:solidFill>
                  <a:schemeClr val="bg1"/>
                </a:solidFill>
              </a:rPr>
              <a:t>time to revisit </a:t>
            </a:r>
            <a:r>
              <a:rPr lang="en-AU" sz="1300" dirty="0" smtClean="0">
                <a:solidFill>
                  <a:schemeClr val="bg1"/>
                </a:solidFill>
              </a:rPr>
              <a:t>strategic plan.</a:t>
            </a:r>
          </a:p>
          <a:p>
            <a:pPr marL="160338" indent="-160338"/>
            <a:r>
              <a:rPr lang="en-AU" sz="1300" dirty="0" smtClean="0">
                <a:solidFill>
                  <a:schemeClr val="bg1"/>
                </a:solidFill>
              </a:rPr>
              <a:t>Almost </a:t>
            </a:r>
            <a:r>
              <a:rPr lang="en-AU" sz="1300" dirty="0">
                <a:solidFill>
                  <a:schemeClr val="bg1"/>
                </a:solidFill>
              </a:rPr>
              <a:t>overwhelmed by the admin, cash flow and business operation </a:t>
            </a:r>
            <a:r>
              <a:rPr lang="en-AU" sz="1300" dirty="0" smtClean="0">
                <a:solidFill>
                  <a:schemeClr val="bg1"/>
                </a:solidFill>
              </a:rPr>
              <a:t>challenges</a:t>
            </a:r>
          </a:p>
          <a:p>
            <a:pPr marL="160338" indent="-160338"/>
            <a:r>
              <a:rPr lang="en-AU" sz="1300" dirty="0" smtClean="0">
                <a:solidFill>
                  <a:schemeClr val="bg1"/>
                </a:solidFill>
              </a:rPr>
              <a:t>Lost some clients, but bigger share of wallet for others (e.g. ageing parents with new supports)</a:t>
            </a:r>
          </a:p>
          <a:p>
            <a:pPr marL="160338" indent="-160338"/>
            <a:r>
              <a:rPr lang="en-AU" sz="1300" dirty="0" smtClean="0">
                <a:solidFill>
                  <a:schemeClr val="bg1"/>
                </a:solidFill>
              </a:rPr>
              <a:t>Now revising scope of services (personal care, household, older people)</a:t>
            </a:r>
          </a:p>
          <a:p>
            <a:pPr marL="160338" indent="-160338"/>
            <a:endParaRPr lang="en-AU" sz="1300" dirty="0" smtClean="0">
              <a:solidFill>
                <a:schemeClr val="bg1"/>
              </a:solidFill>
            </a:endParaRPr>
          </a:p>
          <a:p>
            <a:pPr marL="160338" indent="-160338">
              <a:buNone/>
            </a:pPr>
            <a:r>
              <a:rPr lang="en-AU" sz="1300" b="1" dirty="0" smtClean="0">
                <a:solidFill>
                  <a:schemeClr val="bg1"/>
                </a:solidFill>
              </a:rPr>
              <a:t>Key insights</a:t>
            </a:r>
          </a:p>
          <a:p>
            <a:pPr marL="160338" indent="-160338"/>
            <a:r>
              <a:rPr lang="en-AU" sz="1300" dirty="0" smtClean="0">
                <a:solidFill>
                  <a:schemeClr val="bg1"/>
                </a:solidFill>
              </a:rPr>
              <a:t>Quality – big challenge to see client as support workers’ boss</a:t>
            </a:r>
          </a:p>
          <a:p>
            <a:pPr marL="160338" indent="-160338"/>
            <a:r>
              <a:rPr lang="en-AU" sz="1300" dirty="0" smtClean="0">
                <a:solidFill>
                  <a:schemeClr val="bg1"/>
                </a:solidFill>
              </a:rPr>
              <a:t>Staff – NDIS price doesn’t cover cost of experienced staff, or short term accommodation</a:t>
            </a:r>
          </a:p>
          <a:p>
            <a:pPr marL="160338" indent="-160338"/>
            <a:r>
              <a:rPr lang="en-AU" sz="1300" dirty="0" smtClean="0">
                <a:solidFill>
                  <a:schemeClr val="bg1"/>
                </a:solidFill>
              </a:rPr>
              <a:t>2 years on strategy being reviewed</a:t>
            </a:r>
          </a:p>
          <a:p>
            <a:pPr marL="160338" indent="-160338"/>
            <a:r>
              <a:rPr lang="en-AU" sz="1300" dirty="0">
                <a:solidFill>
                  <a:schemeClr val="bg1"/>
                </a:solidFill>
              </a:rPr>
              <a:t>Moving to look at support </a:t>
            </a:r>
            <a:r>
              <a:rPr lang="en-AU" sz="1300" dirty="0" smtClean="0">
                <a:solidFill>
                  <a:schemeClr val="bg1"/>
                </a:solidFill>
              </a:rPr>
              <a:t>coordination</a:t>
            </a:r>
            <a:endParaRPr lang="en-AU" sz="1300" dirty="0">
              <a:solidFill>
                <a:schemeClr val="bg1"/>
              </a:solidFill>
            </a:endParaRPr>
          </a:p>
        </p:txBody>
      </p:sp>
      <p:sp>
        <p:nvSpPr>
          <p:cNvPr id="9" name="Title 1"/>
          <p:cNvSpPr>
            <a:spLocks noGrp="1"/>
          </p:cNvSpPr>
          <p:nvPr>
            <p:ph type="title"/>
          </p:nvPr>
        </p:nvSpPr>
        <p:spPr>
          <a:xfrm>
            <a:off x="457200" y="274638"/>
            <a:ext cx="8229600" cy="634082"/>
          </a:xfrm>
        </p:spPr>
        <p:txBody>
          <a:bodyPr>
            <a:normAutofit fontScale="90000"/>
          </a:bodyPr>
          <a:lstStyle/>
          <a:p>
            <a:r>
              <a:rPr lang="en-AU" dirty="0" smtClean="0">
                <a:solidFill>
                  <a:schemeClr val="bg1"/>
                </a:solidFill>
              </a:rPr>
              <a:t>4 Case Studies </a:t>
            </a:r>
            <a:r>
              <a:rPr lang="en-AU" dirty="0" err="1" smtClean="0">
                <a:solidFill>
                  <a:schemeClr val="bg1"/>
                </a:solidFill>
              </a:rPr>
              <a:t>ctd</a:t>
            </a:r>
            <a:r>
              <a:rPr lang="en-AU" dirty="0" smtClean="0">
                <a:solidFill>
                  <a:schemeClr val="bg1"/>
                </a:solidFill>
              </a:rPr>
              <a:t> </a:t>
            </a:r>
            <a:endParaRPr lang="en-AU" dirty="0">
              <a:solidFill>
                <a:schemeClr val="bg1"/>
              </a:solidFill>
            </a:endParaRPr>
          </a:p>
        </p:txBody>
      </p:sp>
      <p:sp>
        <p:nvSpPr>
          <p:cNvPr id="10" name="Text Placeholder 3"/>
          <p:cNvSpPr txBox="1">
            <a:spLocks/>
          </p:cNvSpPr>
          <p:nvPr/>
        </p:nvSpPr>
        <p:spPr>
          <a:xfrm>
            <a:off x="4805552" y="1508405"/>
            <a:ext cx="3582872" cy="750069"/>
          </a:xfrm>
          <a:prstGeom prst="rect">
            <a:avLst/>
          </a:prstGeom>
          <a:solidFill>
            <a:schemeClr val="tx1">
              <a:lumMod val="20000"/>
              <a:lumOff val="80000"/>
            </a:schemeClr>
          </a:solidFill>
          <a:ln>
            <a:solidFill>
              <a:schemeClr val="tx1"/>
            </a:solidFill>
          </a:ln>
        </p:spPr>
        <p:txBody>
          <a:bodyPr vert="horz" lIns="91440" tIns="45720" rIns="91440" bIns="45720" rtlCol="0" anchor="t">
            <a:normAutofit fontScale="92500" lnSpcReduction="20000"/>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pPr algn="ctr"/>
            <a:r>
              <a:rPr lang="en-AU" sz="2100" dirty="0" smtClean="0"/>
              <a:t>Service E: ~$2m </a:t>
            </a:r>
          </a:p>
          <a:p>
            <a:pPr algn="ctr"/>
            <a:r>
              <a:rPr lang="en-AU" sz="1500" b="0" dirty="0" smtClean="0"/>
              <a:t>All types respite, social &amp; recreation, after school and vacation, parent support</a:t>
            </a:r>
            <a:endParaRPr lang="en-AU" sz="1500" b="0" dirty="0"/>
          </a:p>
        </p:txBody>
      </p:sp>
      <p:sp>
        <p:nvSpPr>
          <p:cNvPr id="11" name="Content Placeholder 4"/>
          <p:cNvSpPr txBox="1">
            <a:spLocks/>
          </p:cNvSpPr>
          <p:nvPr/>
        </p:nvSpPr>
        <p:spPr>
          <a:xfrm>
            <a:off x="4805552" y="2348880"/>
            <a:ext cx="3582872" cy="3888434"/>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60338" indent="-160338">
              <a:spcBef>
                <a:spcPts val="0"/>
              </a:spcBef>
            </a:pPr>
            <a:r>
              <a:rPr lang="en-AU" sz="1300" dirty="0">
                <a:solidFill>
                  <a:schemeClr val="bg1"/>
                </a:solidFill>
              </a:rPr>
              <a:t>Early transition </a:t>
            </a:r>
          </a:p>
          <a:p>
            <a:pPr marL="160338" indent="-160338">
              <a:spcBef>
                <a:spcPts val="0"/>
              </a:spcBef>
            </a:pPr>
            <a:r>
              <a:rPr lang="en-AU" sz="1300" dirty="0">
                <a:solidFill>
                  <a:schemeClr val="bg1"/>
                </a:solidFill>
              </a:rPr>
              <a:t>Strategic plan didn’t connect mission/values to a business model</a:t>
            </a:r>
          </a:p>
          <a:p>
            <a:pPr marL="160338" indent="-160338">
              <a:spcBef>
                <a:spcPts val="0"/>
              </a:spcBef>
            </a:pPr>
            <a:r>
              <a:rPr lang="en-AU" sz="1300" dirty="0">
                <a:solidFill>
                  <a:schemeClr val="bg1"/>
                </a:solidFill>
              </a:rPr>
              <a:t>20-25% more clients, lost 5</a:t>
            </a:r>
            <a:r>
              <a:rPr lang="en-AU" sz="1300" dirty="0" smtClean="0">
                <a:solidFill>
                  <a:schemeClr val="bg1"/>
                </a:solidFill>
              </a:rPr>
              <a:t>% who wanted faster flexibility</a:t>
            </a:r>
            <a:endParaRPr lang="en-AU" sz="1300" dirty="0">
              <a:solidFill>
                <a:schemeClr val="bg1"/>
              </a:solidFill>
            </a:endParaRPr>
          </a:p>
          <a:p>
            <a:pPr marL="160338" indent="-160338">
              <a:spcBef>
                <a:spcPts val="0"/>
              </a:spcBef>
            </a:pPr>
            <a:r>
              <a:rPr lang="en-AU" sz="1300" dirty="0">
                <a:solidFill>
                  <a:schemeClr val="bg1"/>
                </a:solidFill>
              </a:rPr>
              <a:t>Almost went under managing </a:t>
            </a:r>
            <a:r>
              <a:rPr lang="en-AU" sz="1300" dirty="0" smtClean="0">
                <a:solidFill>
                  <a:schemeClr val="bg1"/>
                </a:solidFill>
              </a:rPr>
              <a:t>cash flow, </a:t>
            </a:r>
            <a:r>
              <a:rPr lang="en-AU" sz="1300" dirty="0">
                <a:solidFill>
                  <a:schemeClr val="bg1"/>
                </a:solidFill>
              </a:rPr>
              <a:t>business process and </a:t>
            </a:r>
            <a:r>
              <a:rPr lang="en-AU" sz="1300" dirty="0" smtClean="0">
                <a:solidFill>
                  <a:schemeClr val="bg1"/>
                </a:solidFill>
              </a:rPr>
              <a:t>system</a:t>
            </a:r>
          </a:p>
          <a:p>
            <a:pPr marL="452438" lvl="1" indent="-184150">
              <a:spcBef>
                <a:spcPts val="0"/>
              </a:spcBef>
            </a:pPr>
            <a:r>
              <a:rPr lang="en-AU" sz="1300" dirty="0" smtClean="0">
                <a:solidFill>
                  <a:schemeClr val="bg1"/>
                </a:solidFill>
              </a:rPr>
              <a:t>Only got unit costs 18 months in</a:t>
            </a:r>
            <a:endParaRPr lang="en-AU" sz="1300" dirty="0">
              <a:solidFill>
                <a:schemeClr val="bg1"/>
              </a:solidFill>
            </a:endParaRPr>
          </a:p>
          <a:p>
            <a:pPr marL="160338" indent="-160338">
              <a:spcBef>
                <a:spcPts val="0"/>
              </a:spcBef>
            </a:pPr>
            <a:r>
              <a:rPr lang="en-AU" sz="1300" dirty="0">
                <a:solidFill>
                  <a:schemeClr val="bg1"/>
                </a:solidFill>
              </a:rPr>
              <a:t>Now revising strategic plan, and have a strong partnership for </a:t>
            </a:r>
            <a:r>
              <a:rPr lang="en-AU" sz="1300" dirty="0" smtClean="0">
                <a:solidFill>
                  <a:schemeClr val="bg1"/>
                </a:solidFill>
              </a:rPr>
              <a:t>scale</a:t>
            </a:r>
          </a:p>
          <a:p>
            <a:pPr marL="160338" indent="-160338">
              <a:spcBef>
                <a:spcPts val="0"/>
              </a:spcBef>
            </a:pPr>
            <a:endParaRPr lang="en-AU" sz="1300" dirty="0">
              <a:solidFill>
                <a:schemeClr val="bg1"/>
              </a:solidFill>
            </a:endParaRPr>
          </a:p>
          <a:p>
            <a:pPr marL="160338" indent="-160338">
              <a:spcBef>
                <a:spcPts val="0"/>
              </a:spcBef>
              <a:buNone/>
            </a:pPr>
            <a:r>
              <a:rPr lang="en-AU" sz="1300" b="1" dirty="0" smtClean="0">
                <a:solidFill>
                  <a:schemeClr val="bg1"/>
                </a:solidFill>
              </a:rPr>
              <a:t>Key insights</a:t>
            </a:r>
          </a:p>
          <a:p>
            <a:pPr marL="160338" indent="-160338">
              <a:spcBef>
                <a:spcPts val="0"/>
              </a:spcBef>
            </a:pPr>
            <a:r>
              <a:rPr lang="en-AU" sz="1300" dirty="0">
                <a:solidFill>
                  <a:schemeClr val="bg1"/>
                </a:solidFill>
              </a:rPr>
              <a:t>CMS/Business process </a:t>
            </a:r>
            <a:r>
              <a:rPr lang="en-AU" sz="1300" dirty="0" smtClean="0">
                <a:solidFill>
                  <a:schemeClr val="bg1"/>
                </a:solidFill>
              </a:rPr>
              <a:t>must be an early, strong focus</a:t>
            </a:r>
            <a:endParaRPr lang="en-AU" sz="1300" dirty="0">
              <a:solidFill>
                <a:schemeClr val="bg1"/>
              </a:solidFill>
            </a:endParaRPr>
          </a:p>
          <a:p>
            <a:pPr marL="160338" indent="-160338">
              <a:spcBef>
                <a:spcPts val="0"/>
              </a:spcBef>
            </a:pPr>
            <a:r>
              <a:rPr lang="en-AU" sz="1300" dirty="0" smtClean="0">
                <a:solidFill>
                  <a:schemeClr val="bg1"/>
                </a:solidFill>
              </a:rPr>
              <a:t>Quality: huge change to shift accountability from program to client focus</a:t>
            </a:r>
          </a:p>
          <a:p>
            <a:pPr marL="160338" indent="-160338">
              <a:spcBef>
                <a:spcPts val="0"/>
              </a:spcBef>
            </a:pPr>
            <a:r>
              <a:rPr lang="en-AU" sz="1300" dirty="0" smtClean="0">
                <a:solidFill>
                  <a:schemeClr val="bg1"/>
                </a:solidFill>
              </a:rPr>
              <a:t>Had to seek a partner to get systems and scale economies</a:t>
            </a:r>
          </a:p>
          <a:p>
            <a:pPr marL="160338" indent="-160338">
              <a:spcBef>
                <a:spcPts val="0"/>
              </a:spcBef>
            </a:pPr>
            <a:r>
              <a:rPr lang="en-AU" sz="1300" dirty="0">
                <a:solidFill>
                  <a:schemeClr val="bg1"/>
                </a:solidFill>
              </a:rPr>
              <a:t>Moving to look at support </a:t>
            </a:r>
            <a:r>
              <a:rPr lang="en-AU" sz="1300" dirty="0" smtClean="0">
                <a:solidFill>
                  <a:schemeClr val="bg1"/>
                </a:solidFill>
              </a:rPr>
              <a:t>coordination</a:t>
            </a:r>
          </a:p>
        </p:txBody>
      </p:sp>
    </p:spTree>
    <p:extLst>
      <p:ext uri="{BB962C8B-B14F-4D97-AF65-F5344CB8AC3E}">
        <p14:creationId xmlns:p14="http://schemas.microsoft.com/office/powerpoint/2010/main" val="2522213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a:ln>
            <a:solidFill>
              <a:schemeClr val="tx1"/>
            </a:solidFill>
          </a:ln>
        </p:spPr>
        <p:txBody>
          <a:bodyPr/>
          <a:lstStyle/>
          <a:p>
            <a:r>
              <a:rPr lang="en-AU" dirty="0" smtClean="0">
                <a:solidFill>
                  <a:schemeClr val="bg1"/>
                </a:solidFill>
              </a:rPr>
              <a:t>Strategy, market, clients summary</a:t>
            </a:r>
            <a:endParaRPr lang="en-AU" dirty="0">
              <a:solidFill>
                <a:schemeClr val="bg1"/>
              </a:solidFill>
            </a:endParaRPr>
          </a:p>
        </p:txBody>
      </p:sp>
      <p:sp>
        <p:nvSpPr>
          <p:cNvPr id="8" name="Content Placeholder 7"/>
          <p:cNvSpPr>
            <a:spLocks noGrp="1"/>
          </p:cNvSpPr>
          <p:nvPr>
            <p:ph idx="1"/>
          </p:nvPr>
        </p:nvSpPr>
        <p:spPr>
          <a:xfrm>
            <a:off x="107504" y="1628800"/>
            <a:ext cx="7056784" cy="4497363"/>
          </a:xfrm>
        </p:spPr>
        <p:txBody>
          <a:bodyPr>
            <a:normAutofit fontScale="70000" lnSpcReduction="20000"/>
          </a:bodyPr>
          <a:lstStyle/>
          <a:p>
            <a:r>
              <a:rPr lang="en-AU" b="1" u="sng" dirty="0" smtClean="0">
                <a:solidFill>
                  <a:schemeClr val="bg1"/>
                </a:solidFill>
              </a:rPr>
              <a:t>Strategic plans</a:t>
            </a:r>
            <a:r>
              <a:rPr lang="en-AU" b="1" dirty="0" smtClean="0">
                <a:solidFill>
                  <a:schemeClr val="bg1"/>
                </a:solidFill>
              </a:rPr>
              <a:t> </a:t>
            </a:r>
            <a:r>
              <a:rPr lang="en-AU" dirty="0" smtClean="0">
                <a:solidFill>
                  <a:schemeClr val="bg1"/>
                </a:solidFill>
              </a:rPr>
              <a:t>and clear purpose help but</a:t>
            </a:r>
          </a:p>
          <a:p>
            <a:pPr marL="720000" lvl="1">
              <a:spcBef>
                <a:spcPts val="0"/>
              </a:spcBef>
            </a:pPr>
            <a:r>
              <a:rPr lang="en-AU" dirty="0" smtClean="0">
                <a:solidFill>
                  <a:schemeClr val="bg1"/>
                </a:solidFill>
              </a:rPr>
              <a:t>Must express in an operating model</a:t>
            </a:r>
          </a:p>
          <a:p>
            <a:pPr marL="720000" lvl="1">
              <a:spcBef>
                <a:spcPts val="0"/>
              </a:spcBef>
            </a:pPr>
            <a:r>
              <a:rPr lang="en-AU" dirty="0" smtClean="0">
                <a:solidFill>
                  <a:schemeClr val="bg1"/>
                </a:solidFill>
              </a:rPr>
              <a:t>Review after two years (changes in scope, structure and operating model)</a:t>
            </a:r>
          </a:p>
          <a:p>
            <a:pPr>
              <a:spcBef>
                <a:spcPts val="1200"/>
              </a:spcBef>
            </a:pPr>
            <a:r>
              <a:rPr lang="en-AU" b="1" u="sng" dirty="0" smtClean="0">
                <a:solidFill>
                  <a:schemeClr val="bg1"/>
                </a:solidFill>
              </a:rPr>
              <a:t>Clients</a:t>
            </a:r>
            <a:r>
              <a:rPr lang="en-AU" b="1" dirty="0" smtClean="0">
                <a:solidFill>
                  <a:schemeClr val="bg1"/>
                </a:solidFill>
              </a:rPr>
              <a:t> </a:t>
            </a:r>
            <a:r>
              <a:rPr lang="en-AU" dirty="0" smtClean="0">
                <a:solidFill>
                  <a:schemeClr val="bg1"/>
                </a:solidFill>
              </a:rPr>
              <a:t>–new clients up to 25%</a:t>
            </a:r>
          </a:p>
          <a:p>
            <a:pPr lvl="1"/>
            <a:r>
              <a:rPr lang="en-AU" dirty="0" smtClean="0">
                <a:solidFill>
                  <a:schemeClr val="bg1"/>
                </a:solidFill>
              </a:rPr>
              <a:t>Growth imposes operational strains</a:t>
            </a:r>
          </a:p>
          <a:p>
            <a:pPr lvl="1"/>
            <a:r>
              <a:rPr lang="en-AU" dirty="0" smtClean="0">
                <a:solidFill>
                  <a:schemeClr val="bg1"/>
                </a:solidFill>
              </a:rPr>
              <a:t>Loss of clients who want faster flexibility </a:t>
            </a:r>
          </a:p>
          <a:p>
            <a:pPr>
              <a:spcBef>
                <a:spcPts val="1200"/>
              </a:spcBef>
            </a:pPr>
            <a:r>
              <a:rPr lang="en-AU" b="1" u="sng" dirty="0" smtClean="0">
                <a:solidFill>
                  <a:schemeClr val="bg1"/>
                </a:solidFill>
              </a:rPr>
              <a:t>Quality</a:t>
            </a:r>
            <a:r>
              <a:rPr lang="en-AU" dirty="0" smtClean="0">
                <a:solidFill>
                  <a:schemeClr val="bg1"/>
                </a:solidFill>
              </a:rPr>
              <a:t> – move from rhetoric to practice</a:t>
            </a:r>
          </a:p>
          <a:p>
            <a:pPr lvl="1"/>
            <a:r>
              <a:rPr lang="en-AU" dirty="0" smtClean="0">
                <a:solidFill>
                  <a:schemeClr val="bg1"/>
                </a:solidFill>
              </a:rPr>
              <a:t>Big culture change for some staff to see consumer as boss</a:t>
            </a:r>
          </a:p>
          <a:p>
            <a:pPr lvl="1"/>
            <a:r>
              <a:rPr lang="en-AU" dirty="0" smtClean="0">
                <a:solidFill>
                  <a:schemeClr val="bg1"/>
                </a:solidFill>
              </a:rPr>
              <a:t>Margin and price pressure – difficult choices to maintain quality</a:t>
            </a:r>
          </a:p>
          <a:p>
            <a:pPr>
              <a:spcBef>
                <a:spcPts val="1200"/>
              </a:spcBef>
            </a:pPr>
            <a:r>
              <a:rPr lang="en-AU" b="1" u="sng" dirty="0" smtClean="0">
                <a:solidFill>
                  <a:schemeClr val="bg1"/>
                </a:solidFill>
              </a:rPr>
              <a:t>Marketing</a:t>
            </a:r>
            <a:r>
              <a:rPr lang="en-AU" b="1" dirty="0" smtClean="0">
                <a:solidFill>
                  <a:schemeClr val="bg1"/>
                </a:solidFill>
              </a:rPr>
              <a:t> </a:t>
            </a:r>
            <a:r>
              <a:rPr lang="en-AU" dirty="0" smtClean="0">
                <a:solidFill>
                  <a:schemeClr val="bg1"/>
                </a:solidFill>
              </a:rPr>
              <a:t>most rely on strong word of mouth</a:t>
            </a:r>
          </a:p>
          <a:p>
            <a:pPr lvl="1"/>
            <a:r>
              <a:rPr lang="en-AU" dirty="0" smtClean="0">
                <a:solidFill>
                  <a:schemeClr val="bg1"/>
                </a:solidFill>
              </a:rPr>
              <a:t>Reinforce with online/social media testimonials</a:t>
            </a:r>
          </a:p>
          <a:p>
            <a:pPr lvl="1"/>
            <a:r>
              <a:rPr lang="en-AU" dirty="0" smtClean="0">
                <a:solidFill>
                  <a:schemeClr val="bg1"/>
                </a:solidFill>
              </a:rPr>
              <a:t>Now turning to above the line marketing</a:t>
            </a:r>
            <a:endParaRPr lang="en-AU" b="1" dirty="0" smtClean="0"/>
          </a:p>
          <a:p>
            <a:endParaRPr lang="en-AU" dirty="0"/>
          </a:p>
        </p:txBody>
      </p:sp>
      <p:sp>
        <p:nvSpPr>
          <p:cNvPr id="9" name="Content Placeholder 7"/>
          <p:cNvSpPr txBox="1">
            <a:spLocks/>
          </p:cNvSpPr>
          <p:nvPr/>
        </p:nvSpPr>
        <p:spPr>
          <a:xfrm>
            <a:off x="7164288" y="1628800"/>
            <a:ext cx="1800200" cy="4497363"/>
          </a:xfrm>
          <a:prstGeom prst="rect">
            <a:avLst/>
          </a:prstGeom>
          <a:solidFill>
            <a:schemeClr val="tx2">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en-AU" sz="2400" dirty="0" smtClean="0"/>
          </a:p>
          <a:p>
            <a:pPr marL="0" indent="0" algn="ctr">
              <a:buNone/>
            </a:pPr>
            <a:endParaRPr lang="en-AU" sz="2000" i="1" dirty="0" smtClean="0"/>
          </a:p>
          <a:p>
            <a:pPr marL="0" indent="0" algn="ctr">
              <a:buNone/>
            </a:pPr>
            <a:r>
              <a:rPr lang="en-AU" sz="1800" i="1" dirty="0" smtClean="0"/>
              <a:t>Strategy should define </a:t>
            </a:r>
            <a:r>
              <a:rPr lang="en-AU" sz="1800" i="1" dirty="0"/>
              <a:t>an approach to service and quality, </a:t>
            </a:r>
            <a:r>
              <a:rPr lang="en-AU" sz="1800" i="1" dirty="0" smtClean="0"/>
              <a:t>and the approach and tools to deliver it profitably</a:t>
            </a:r>
            <a:endParaRPr lang="en-AU" sz="1800" i="1" dirty="0"/>
          </a:p>
          <a:p>
            <a:endParaRPr lang="en-AU" sz="2400" dirty="0"/>
          </a:p>
        </p:txBody>
      </p:sp>
    </p:spTree>
    <p:extLst>
      <p:ext uri="{BB962C8B-B14F-4D97-AF65-F5344CB8AC3E}">
        <p14:creationId xmlns:p14="http://schemas.microsoft.com/office/powerpoint/2010/main" val="1946903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0"/>
            <a:ext cx="8229600" cy="1340768"/>
          </a:xfrm>
          <a:ln>
            <a:solidFill>
              <a:schemeClr val="tx1"/>
            </a:solidFill>
          </a:ln>
        </p:spPr>
        <p:txBody>
          <a:bodyPr/>
          <a:lstStyle/>
          <a:p>
            <a:r>
              <a:rPr lang="en-AU" dirty="0" smtClean="0">
                <a:solidFill>
                  <a:schemeClr val="bg1"/>
                </a:solidFill>
              </a:rPr>
              <a:t>Financial Sustainability &amp; Systems</a:t>
            </a:r>
            <a:endParaRPr lang="en-AU" dirty="0">
              <a:solidFill>
                <a:schemeClr val="bg1"/>
              </a:solidFill>
            </a:endParaRPr>
          </a:p>
        </p:txBody>
      </p:sp>
      <p:sp>
        <p:nvSpPr>
          <p:cNvPr id="3" name="Content Placeholder 2"/>
          <p:cNvSpPr>
            <a:spLocks noGrp="1"/>
          </p:cNvSpPr>
          <p:nvPr>
            <p:ph idx="1"/>
          </p:nvPr>
        </p:nvSpPr>
        <p:spPr>
          <a:xfrm>
            <a:off x="179512" y="1600200"/>
            <a:ext cx="5832648" cy="4525963"/>
          </a:xfrm>
        </p:spPr>
        <p:txBody>
          <a:bodyPr>
            <a:normAutofit fontScale="85000" lnSpcReduction="20000"/>
          </a:bodyPr>
          <a:lstStyle/>
          <a:p>
            <a:pPr>
              <a:spcBef>
                <a:spcPts val="1200"/>
              </a:spcBef>
            </a:pPr>
            <a:r>
              <a:rPr lang="en-AU" sz="3100" b="1" u="sng" dirty="0" smtClean="0">
                <a:solidFill>
                  <a:schemeClr val="bg1"/>
                </a:solidFill>
              </a:rPr>
              <a:t>CMS</a:t>
            </a:r>
            <a:r>
              <a:rPr lang="en-AU" sz="3100" dirty="0" smtClean="0">
                <a:solidFill>
                  <a:schemeClr val="bg1"/>
                </a:solidFill>
              </a:rPr>
              <a:t> &amp; business process is the single biggest transition challenge:</a:t>
            </a:r>
          </a:p>
          <a:p>
            <a:pPr lvl="1">
              <a:spcBef>
                <a:spcPts val="600"/>
              </a:spcBef>
            </a:pPr>
            <a:r>
              <a:rPr lang="en-AU" sz="2600" dirty="0" smtClean="0">
                <a:solidFill>
                  <a:schemeClr val="bg1"/>
                </a:solidFill>
              </a:rPr>
              <a:t>Can easily send you broke</a:t>
            </a:r>
          </a:p>
          <a:p>
            <a:pPr>
              <a:spcBef>
                <a:spcPts val="1200"/>
              </a:spcBef>
            </a:pPr>
            <a:r>
              <a:rPr lang="en-AU" sz="3100" b="1" u="sng" dirty="0" smtClean="0">
                <a:solidFill>
                  <a:schemeClr val="bg1"/>
                </a:solidFill>
              </a:rPr>
              <a:t>Price</a:t>
            </a:r>
            <a:r>
              <a:rPr lang="en-AU" sz="3100" b="1" dirty="0" smtClean="0">
                <a:solidFill>
                  <a:schemeClr val="bg1"/>
                </a:solidFill>
              </a:rPr>
              <a:t> </a:t>
            </a:r>
            <a:r>
              <a:rPr lang="en-AU" sz="3100" dirty="0" smtClean="0">
                <a:solidFill>
                  <a:schemeClr val="bg1"/>
                </a:solidFill>
              </a:rPr>
              <a:t>NDIS prices too low especially for </a:t>
            </a:r>
          </a:p>
          <a:p>
            <a:pPr lvl="1">
              <a:spcBef>
                <a:spcPts val="600"/>
              </a:spcBef>
            </a:pPr>
            <a:r>
              <a:rPr lang="en-AU" sz="2600" dirty="0" smtClean="0">
                <a:solidFill>
                  <a:schemeClr val="bg1"/>
                </a:solidFill>
              </a:rPr>
              <a:t>1:1 supports or complex needs, </a:t>
            </a:r>
          </a:p>
          <a:p>
            <a:pPr lvl="1">
              <a:spcBef>
                <a:spcPts val="600"/>
              </a:spcBef>
            </a:pPr>
            <a:r>
              <a:rPr lang="en-AU" sz="2600" dirty="0" smtClean="0">
                <a:solidFill>
                  <a:schemeClr val="bg1"/>
                </a:solidFill>
              </a:rPr>
              <a:t>short term accommodation</a:t>
            </a:r>
          </a:p>
          <a:p>
            <a:pPr lvl="1">
              <a:spcBef>
                <a:spcPts val="600"/>
              </a:spcBef>
            </a:pPr>
            <a:r>
              <a:rPr lang="en-AU" sz="2600" dirty="0">
                <a:solidFill>
                  <a:schemeClr val="bg1"/>
                </a:solidFill>
              </a:rPr>
              <a:t>t</a:t>
            </a:r>
            <a:r>
              <a:rPr lang="en-AU" sz="2600" dirty="0" smtClean="0">
                <a:solidFill>
                  <a:schemeClr val="bg1"/>
                </a:solidFill>
              </a:rPr>
              <a:t>ransport</a:t>
            </a:r>
          </a:p>
          <a:p>
            <a:pPr>
              <a:spcBef>
                <a:spcPts val="1200"/>
              </a:spcBef>
            </a:pPr>
            <a:r>
              <a:rPr lang="en-AU" sz="3100" b="1" u="sng" dirty="0" smtClean="0">
                <a:solidFill>
                  <a:schemeClr val="bg1"/>
                </a:solidFill>
              </a:rPr>
              <a:t>Structure</a:t>
            </a:r>
            <a:r>
              <a:rPr lang="en-AU" sz="3100" b="1" dirty="0" smtClean="0">
                <a:solidFill>
                  <a:schemeClr val="bg1"/>
                </a:solidFill>
              </a:rPr>
              <a:t> </a:t>
            </a:r>
            <a:r>
              <a:rPr lang="en-AU" sz="3100" dirty="0" smtClean="0">
                <a:solidFill>
                  <a:schemeClr val="bg1"/>
                </a:solidFill>
              </a:rPr>
              <a:t>and job re-design essential to deliver a sustainable person centred service</a:t>
            </a:r>
          </a:p>
          <a:p>
            <a:pPr>
              <a:spcBef>
                <a:spcPts val="1200"/>
              </a:spcBef>
            </a:pPr>
            <a:r>
              <a:rPr lang="en-AU" sz="3100" b="1" u="sng" dirty="0" smtClean="0">
                <a:solidFill>
                  <a:schemeClr val="bg1"/>
                </a:solidFill>
              </a:rPr>
              <a:t>Collaboration</a:t>
            </a:r>
            <a:r>
              <a:rPr lang="en-AU" sz="3100" b="1" dirty="0" smtClean="0">
                <a:solidFill>
                  <a:schemeClr val="bg1"/>
                </a:solidFill>
              </a:rPr>
              <a:t> </a:t>
            </a:r>
            <a:r>
              <a:rPr lang="en-AU" sz="3100" dirty="0" smtClean="0">
                <a:solidFill>
                  <a:schemeClr val="bg1"/>
                </a:solidFill>
              </a:rPr>
              <a:t>or mergers can be considered to reduce costs</a:t>
            </a:r>
          </a:p>
        </p:txBody>
      </p:sp>
      <p:sp>
        <p:nvSpPr>
          <p:cNvPr id="4" name="Content Placeholder 7"/>
          <p:cNvSpPr txBox="1">
            <a:spLocks/>
          </p:cNvSpPr>
          <p:nvPr/>
        </p:nvSpPr>
        <p:spPr>
          <a:xfrm>
            <a:off x="6156176" y="1600200"/>
            <a:ext cx="2746648" cy="4453955"/>
          </a:xfrm>
          <a:prstGeom prst="rect">
            <a:avLst/>
          </a:prstGeom>
          <a:solidFill>
            <a:schemeClr val="tx2">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None/>
            </a:pPr>
            <a:endParaRPr lang="en-AU" sz="2000" i="1" dirty="0" smtClean="0"/>
          </a:p>
          <a:p>
            <a:pPr marL="0" indent="0" algn="ctr">
              <a:spcBef>
                <a:spcPts val="0"/>
              </a:spcBef>
              <a:buNone/>
            </a:pPr>
            <a:r>
              <a:rPr lang="en-AU" sz="2000" i="1" dirty="0" smtClean="0"/>
              <a:t>Manage </a:t>
            </a:r>
            <a:r>
              <a:rPr lang="en-AU" sz="2000" i="1" dirty="0"/>
              <a:t>cash flow </a:t>
            </a:r>
            <a:endParaRPr lang="en-AU" sz="2000" i="1" dirty="0" smtClean="0"/>
          </a:p>
          <a:p>
            <a:pPr marL="0" indent="0" algn="ctr">
              <a:spcBef>
                <a:spcPts val="0"/>
              </a:spcBef>
              <a:buNone/>
            </a:pPr>
            <a:r>
              <a:rPr lang="en-AU" sz="2000" i="1" dirty="0" smtClean="0"/>
              <a:t>and </a:t>
            </a:r>
            <a:r>
              <a:rPr lang="en-AU" sz="2000" i="1" dirty="0"/>
              <a:t>costs </a:t>
            </a:r>
            <a:endParaRPr lang="en-AU" sz="2000" i="1" dirty="0" smtClean="0"/>
          </a:p>
          <a:p>
            <a:pPr marL="0" indent="0" algn="ctr">
              <a:spcBef>
                <a:spcPts val="0"/>
              </a:spcBef>
              <a:buNone/>
            </a:pPr>
            <a:r>
              <a:rPr lang="en-AU" sz="2000" i="1" dirty="0" smtClean="0"/>
              <a:t>to survive with</a:t>
            </a:r>
          </a:p>
          <a:p>
            <a:pPr marL="0" indent="0" algn="ctr">
              <a:spcBef>
                <a:spcPts val="0"/>
              </a:spcBef>
              <a:buNone/>
            </a:pPr>
            <a:r>
              <a:rPr lang="en-AU" sz="2000" i="1" dirty="0" smtClean="0"/>
              <a:t> </a:t>
            </a:r>
          </a:p>
          <a:p>
            <a:r>
              <a:rPr lang="en-AU" sz="2000" i="1" dirty="0" smtClean="0"/>
              <a:t>Affordable plan to deliver desired level of service</a:t>
            </a:r>
          </a:p>
          <a:p>
            <a:r>
              <a:rPr lang="en-AU" sz="2000" i="1" dirty="0" smtClean="0"/>
              <a:t>Tools to understand (systems, unit costs)</a:t>
            </a:r>
          </a:p>
          <a:p>
            <a:r>
              <a:rPr lang="en-AU" sz="2000" i="1" dirty="0" smtClean="0"/>
              <a:t>Redesigned structure to eliminate cost</a:t>
            </a:r>
          </a:p>
        </p:txBody>
      </p:sp>
    </p:spTree>
    <p:extLst>
      <p:ext uri="{BB962C8B-B14F-4D97-AF65-F5344CB8AC3E}">
        <p14:creationId xmlns:p14="http://schemas.microsoft.com/office/powerpoint/2010/main" val="3858928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lstStyle/>
          <a:p>
            <a:r>
              <a:rPr lang="en-AU" dirty="0" smtClean="0">
                <a:solidFill>
                  <a:schemeClr val="bg1"/>
                </a:solidFill>
              </a:rPr>
              <a:t>5. NDIS Readiness Checklist</a:t>
            </a:r>
            <a:endParaRPr lang="en-AU" dirty="0">
              <a:solidFill>
                <a:schemeClr val="bg1"/>
              </a:solidFill>
            </a:endParaRPr>
          </a:p>
        </p:txBody>
      </p:sp>
      <p:sp>
        <p:nvSpPr>
          <p:cNvPr id="3" name="Content Placeholder 2"/>
          <p:cNvSpPr>
            <a:spLocks noGrp="1"/>
          </p:cNvSpPr>
          <p:nvPr>
            <p:ph idx="1"/>
          </p:nvPr>
        </p:nvSpPr>
        <p:spPr>
          <a:xfrm>
            <a:off x="107504" y="1484784"/>
            <a:ext cx="8928992" cy="4680520"/>
          </a:xfrm>
        </p:spPr>
        <p:txBody>
          <a:bodyPr>
            <a:noAutofit/>
          </a:bodyPr>
          <a:lstStyle/>
          <a:p>
            <a:pPr marL="514350" indent="-514350">
              <a:lnSpc>
                <a:spcPct val="150000"/>
              </a:lnSpc>
              <a:buFont typeface="+mj-lt"/>
              <a:buAutoNum type="arabicPeriod"/>
            </a:pPr>
            <a:endParaRPr lang="en-AU" sz="2400" dirty="0" smtClean="0">
              <a:solidFill>
                <a:schemeClr val="bg1"/>
              </a:solidFill>
            </a:endParaRPr>
          </a:p>
          <a:p>
            <a:pPr marL="514350" indent="-514350">
              <a:lnSpc>
                <a:spcPct val="150000"/>
              </a:lnSpc>
              <a:buFont typeface="+mj-lt"/>
              <a:buAutoNum type="arabicPeriod"/>
            </a:pPr>
            <a:r>
              <a:rPr lang="en-AU" sz="2400" dirty="0" smtClean="0">
                <a:solidFill>
                  <a:schemeClr val="bg1"/>
                </a:solidFill>
              </a:rPr>
              <a:t>Make a plan e.g. strategic, transition, operations, communications</a:t>
            </a:r>
          </a:p>
          <a:p>
            <a:pPr marL="514350" indent="-514350">
              <a:lnSpc>
                <a:spcPct val="150000"/>
              </a:lnSpc>
              <a:buFont typeface="+mj-lt"/>
              <a:buAutoNum type="arabicPeriod"/>
            </a:pPr>
            <a:r>
              <a:rPr lang="en-AU" sz="2400" dirty="0" smtClean="0">
                <a:solidFill>
                  <a:schemeClr val="bg1"/>
                </a:solidFill>
              </a:rPr>
              <a:t>Talk to your clients</a:t>
            </a:r>
          </a:p>
          <a:p>
            <a:pPr marL="514350" indent="-514350">
              <a:lnSpc>
                <a:spcPct val="150000"/>
              </a:lnSpc>
              <a:buFont typeface="+mj-lt"/>
              <a:buAutoNum type="arabicPeriod"/>
            </a:pPr>
            <a:r>
              <a:rPr lang="en-AU" sz="2400" dirty="0" smtClean="0">
                <a:solidFill>
                  <a:schemeClr val="bg1"/>
                </a:solidFill>
              </a:rPr>
              <a:t>Focus on Quality – outcomes not outputs!</a:t>
            </a:r>
          </a:p>
          <a:p>
            <a:pPr marL="514350" indent="-514350">
              <a:lnSpc>
                <a:spcPct val="150000"/>
              </a:lnSpc>
              <a:buFont typeface="+mj-lt"/>
              <a:buAutoNum type="arabicPeriod"/>
            </a:pPr>
            <a:r>
              <a:rPr lang="en-AU" sz="2400" dirty="0" smtClean="0">
                <a:solidFill>
                  <a:schemeClr val="bg1"/>
                </a:solidFill>
              </a:rPr>
              <a:t>Know what you cost</a:t>
            </a:r>
          </a:p>
          <a:p>
            <a:pPr marL="514350" indent="-514350">
              <a:lnSpc>
                <a:spcPct val="150000"/>
              </a:lnSpc>
              <a:buFont typeface="+mj-lt"/>
              <a:buAutoNum type="arabicPeriod"/>
            </a:pPr>
            <a:r>
              <a:rPr lang="en-AU" sz="2400" dirty="0" smtClean="0">
                <a:solidFill>
                  <a:schemeClr val="bg1"/>
                </a:solidFill>
              </a:rPr>
              <a:t>Know your risks – including culture change, CMS, viability</a:t>
            </a:r>
          </a:p>
        </p:txBody>
      </p:sp>
    </p:spTree>
    <p:extLst>
      <p:ext uri="{BB962C8B-B14F-4D97-AF65-F5344CB8AC3E}">
        <p14:creationId xmlns:p14="http://schemas.microsoft.com/office/powerpoint/2010/main" val="817308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0"/>
            <a:ext cx="8229600" cy="1417638"/>
          </a:xfrm>
        </p:spPr>
        <p:txBody>
          <a:bodyPr/>
          <a:lstStyle/>
          <a:p>
            <a:r>
              <a:rPr lang="en-AU" dirty="0" smtClean="0">
                <a:solidFill>
                  <a:schemeClr val="bg1"/>
                </a:solidFill>
              </a:rPr>
              <a:t>6. Further Resources</a:t>
            </a:r>
            <a:endParaRPr lang="en-AU" dirty="0">
              <a:solidFill>
                <a:schemeClr val="bg1"/>
              </a:solidFill>
            </a:endParaRPr>
          </a:p>
        </p:txBody>
      </p:sp>
      <p:sp>
        <p:nvSpPr>
          <p:cNvPr id="3" name="Content Placeholder 2"/>
          <p:cNvSpPr>
            <a:spLocks noGrp="1"/>
          </p:cNvSpPr>
          <p:nvPr>
            <p:ph idx="1"/>
          </p:nvPr>
        </p:nvSpPr>
        <p:spPr/>
        <p:txBody>
          <a:bodyPr>
            <a:normAutofit lnSpcReduction="10000"/>
          </a:bodyPr>
          <a:lstStyle/>
          <a:p>
            <a:r>
              <a:rPr lang="en-AU" dirty="0" smtClean="0">
                <a:solidFill>
                  <a:schemeClr val="bg1"/>
                </a:solidFill>
              </a:rPr>
              <a:t>CMS/NDIS Business Canvas Model Report</a:t>
            </a:r>
          </a:p>
          <a:p>
            <a:r>
              <a:rPr lang="en-AU" dirty="0" smtClean="0">
                <a:solidFill>
                  <a:schemeClr val="bg1"/>
                </a:solidFill>
              </a:rPr>
              <a:t>Thinking about organisation strategy:</a:t>
            </a:r>
          </a:p>
          <a:p>
            <a:pPr marL="0" indent="0">
              <a:buNone/>
            </a:pPr>
            <a:r>
              <a:rPr lang="en-AU" sz="2000" i="1" dirty="0" smtClean="0">
                <a:solidFill>
                  <a:schemeClr val="bg1"/>
                </a:solidFill>
              </a:rPr>
              <a:t>	</a:t>
            </a:r>
            <a:r>
              <a:rPr lang="en-AU" sz="2000" i="1" u="sng" dirty="0" smtClean="0">
                <a:solidFill>
                  <a:schemeClr val="bg1"/>
                </a:solidFill>
                <a:hlinkClick r:id="rId3"/>
              </a:rPr>
              <a:t>https</a:t>
            </a:r>
            <a:r>
              <a:rPr lang="en-AU" sz="2000" i="1" u="sng" dirty="0">
                <a:solidFill>
                  <a:schemeClr val="bg1"/>
                </a:solidFill>
                <a:hlinkClick r:id="rId3"/>
              </a:rPr>
              <a:t>://</a:t>
            </a:r>
            <a:r>
              <a:rPr lang="en-AU" sz="2000" i="1" u="sng" dirty="0" smtClean="0">
                <a:solidFill>
                  <a:schemeClr val="bg1"/>
                </a:solidFill>
                <a:hlinkClick r:id="rId3"/>
              </a:rPr>
              <a:t>www.youtube.com/watch?v=7aRJ7ovL-RU</a:t>
            </a:r>
            <a:r>
              <a:rPr lang="en-AU" sz="2000" dirty="0">
                <a:solidFill>
                  <a:schemeClr val="bg1"/>
                </a:solidFill>
              </a:rPr>
              <a:t> </a:t>
            </a:r>
            <a:endParaRPr lang="en-AU" sz="2000" dirty="0" smtClean="0">
              <a:solidFill>
                <a:schemeClr val="bg1"/>
              </a:solidFill>
            </a:endParaRPr>
          </a:p>
          <a:p>
            <a:r>
              <a:rPr lang="en-AU" dirty="0" smtClean="0">
                <a:solidFill>
                  <a:schemeClr val="bg1"/>
                </a:solidFill>
              </a:rPr>
              <a:t>Thinking about organisation purpose:</a:t>
            </a:r>
          </a:p>
          <a:p>
            <a:pPr marL="0" indent="0">
              <a:buNone/>
            </a:pPr>
            <a:r>
              <a:rPr lang="en-AU" sz="2000" dirty="0" smtClean="0">
                <a:solidFill>
                  <a:schemeClr val="bg1"/>
                </a:solidFill>
              </a:rPr>
              <a:t>	</a:t>
            </a:r>
            <a:r>
              <a:rPr lang="en-AU" sz="2000" u="sng" dirty="0" smtClean="0">
                <a:solidFill>
                  <a:schemeClr val="bg1"/>
                </a:solidFill>
                <a:hlinkClick r:id="rId4"/>
              </a:rPr>
              <a:t>https</a:t>
            </a:r>
            <a:r>
              <a:rPr lang="en-AU" sz="2000" u="sng" dirty="0">
                <a:solidFill>
                  <a:schemeClr val="bg1"/>
                </a:solidFill>
                <a:hlinkClick r:id="rId4"/>
              </a:rPr>
              <a:t>://www.youtube.com/watch?v=SKawTRAFOYY</a:t>
            </a:r>
            <a:endParaRPr lang="en-AU" sz="2000" dirty="0" smtClean="0">
              <a:solidFill>
                <a:schemeClr val="bg1"/>
              </a:solidFill>
            </a:endParaRPr>
          </a:p>
          <a:p>
            <a:r>
              <a:rPr lang="en-AU" dirty="0" smtClean="0">
                <a:solidFill>
                  <a:schemeClr val="bg1"/>
                </a:solidFill>
              </a:rPr>
              <a:t>National Respite’s NDIS round-up PDF</a:t>
            </a:r>
          </a:p>
          <a:p>
            <a:r>
              <a:rPr lang="en-AU" dirty="0" smtClean="0">
                <a:solidFill>
                  <a:schemeClr val="bg1"/>
                </a:solidFill>
              </a:rPr>
              <a:t>Services Preparing Families Resource</a:t>
            </a:r>
          </a:p>
          <a:p>
            <a:r>
              <a:rPr lang="en-AU" dirty="0" smtClean="0">
                <a:solidFill>
                  <a:schemeClr val="bg1"/>
                </a:solidFill>
              </a:rPr>
              <a:t>ADHC unit costing tools</a:t>
            </a:r>
          </a:p>
          <a:p>
            <a:r>
              <a:rPr lang="en-AU" dirty="0" smtClean="0">
                <a:solidFill>
                  <a:schemeClr val="bg1"/>
                </a:solidFill>
              </a:rPr>
              <a:t>IDF website</a:t>
            </a:r>
          </a:p>
          <a:p>
            <a:endParaRPr lang="en-AU" dirty="0"/>
          </a:p>
        </p:txBody>
      </p:sp>
    </p:spTree>
    <p:extLst>
      <p:ext uri="{BB962C8B-B14F-4D97-AF65-F5344CB8AC3E}">
        <p14:creationId xmlns:p14="http://schemas.microsoft.com/office/powerpoint/2010/main" val="2495076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0"/>
            <a:ext cx="8229600" cy="1417638"/>
          </a:xfrm>
        </p:spPr>
        <p:txBody>
          <a:bodyPr/>
          <a:lstStyle/>
          <a:p>
            <a:r>
              <a:rPr lang="en-AU" dirty="0" smtClean="0">
                <a:solidFill>
                  <a:schemeClr val="bg1"/>
                </a:solidFill>
              </a:rPr>
              <a:t>6. Further Resources</a:t>
            </a:r>
            <a:endParaRPr lang="en-AU" dirty="0">
              <a:solidFill>
                <a:schemeClr val="bg1"/>
              </a:solidFill>
            </a:endParaRPr>
          </a:p>
        </p:txBody>
      </p:sp>
      <p:sp>
        <p:nvSpPr>
          <p:cNvPr id="3" name="Content Placeholder 2"/>
          <p:cNvSpPr>
            <a:spLocks noGrp="1"/>
          </p:cNvSpPr>
          <p:nvPr>
            <p:ph idx="1"/>
          </p:nvPr>
        </p:nvSpPr>
        <p:spPr>
          <a:xfrm>
            <a:off x="107504" y="1556792"/>
            <a:ext cx="8928992" cy="648072"/>
          </a:xfrm>
        </p:spPr>
        <p:txBody>
          <a:bodyPr>
            <a:normAutofit/>
          </a:bodyPr>
          <a:lstStyle/>
          <a:p>
            <a:pPr marL="0" indent="0" algn="ctr">
              <a:buNone/>
            </a:pPr>
            <a:r>
              <a:rPr lang="en-AU" i="1" dirty="0" smtClean="0">
                <a:solidFill>
                  <a:schemeClr val="bg1"/>
                </a:solidFill>
              </a:rPr>
              <a:t>Consultant Details:</a:t>
            </a:r>
          </a:p>
          <a:p>
            <a:pPr marL="0" indent="0" algn="ctr">
              <a:buNone/>
            </a:pPr>
            <a:endParaRPr lang="en-AU" sz="2400" dirty="0" smtClean="0">
              <a:solidFill>
                <a:schemeClr val="bg1"/>
              </a:solidFill>
            </a:endParaRPr>
          </a:p>
        </p:txBody>
      </p:sp>
      <p:sp>
        <p:nvSpPr>
          <p:cNvPr id="4" name="Rectangle 3"/>
          <p:cNvSpPr/>
          <p:nvPr/>
        </p:nvSpPr>
        <p:spPr>
          <a:xfrm>
            <a:off x="2771800" y="2328632"/>
            <a:ext cx="3672408" cy="3477875"/>
          </a:xfrm>
          <a:prstGeom prst="rect">
            <a:avLst/>
          </a:prstGeom>
        </p:spPr>
        <p:txBody>
          <a:bodyPr wrap="square">
            <a:spAutoFit/>
          </a:bodyPr>
          <a:lstStyle/>
          <a:p>
            <a:r>
              <a:rPr lang="en-AU" sz="2000" b="1" dirty="0">
                <a:solidFill>
                  <a:schemeClr val="bg1"/>
                </a:solidFill>
              </a:rPr>
              <a:t>CMS/Financial Sustainability</a:t>
            </a:r>
          </a:p>
          <a:p>
            <a:r>
              <a:rPr lang="en-AU" sz="2000" dirty="0">
                <a:solidFill>
                  <a:schemeClr val="bg1"/>
                </a:solidFill>
              </a:rPr>
              <a:t>Steve Beard</a:t>
            </a:r>
          </a:p>
          <a:p>
            <a:r>
              <a:rPr lang="en-AU" sz="2000" dirty="0" smtClean="0">
                <a:solidFill>
                  <a:schemeClr val="accent5">
                    <a:lumMod val="40000"/>
                    <a:lumOff val="60000"/>
                  </a:schemeClr>
                </a:solidFill>
                <a:hlinkClick r:id="rId2"/>
              </a:rPr>
              <a:t>stephen.beard@accpro.com.au</a:t>
            </a:r>
            <a:endParaRPr lang="en-AU" sz="2000" dirty="0">
              <a:solidFill>
                <a:schemeClr val="accent5">
                  <a:lumMod val="40000"/>
                  <a:lumOff val="60000"/>
                </a:schemeClr>
              </a:solidFill>
            </a:endParaRPr>
          </a:p>
          <a:p>
            <a:endParaRPr lang="en-AU" sz="2000" dirty="0"/>
          </a:p>
          <a:p>
            <a:r>
              <a:rPr lang="en-AU" sz="2000" b="1" dirty="0">
                <a:solidFill>
                  <a:schemeClr val="bg1"/>
                </a:solidFill>
              </a:rPr>
              <a:t>Marketing/Strategy</a:t>
            </a:r>
          </a:p>
          <a:p>
            <a:r>
              <a:rPr lang="en-AU" sz="2000" dirty="0">
                <a:solidFill>
                  <a:schemeClr val="bg1"/>
                </a:solidFill>
              </a:rPr>
              <a:t>Melissa </a:t>
            </a:r>
            <a:r>
              <a:rPr lang="en-AU" sz="2000" dirty="0" err="1">
                <a:solidFill>
                  <a:schemeClr val="bg1"/>
                </a:solidFill>
              </a:rPr>
              <a:t>Bertolini</a:t>
            </a:r>
            <a:endParaRPr lang="en-AU" sz="2000" dirty="0">
              <a:solidFill>
                <a:schemeClr val="bg1"/>
              </a:solidFill>
            </a:endParaRPr>
          </a:p>
          <a:p>
            <a:r>
              <a:rPr lang="en-AU" sz="2000" dirty="0" smtClean="0">
                <a:hlinkClick r:id="rId3"/>
              </a:rPr>
              <a:t>melissa@purposeagency.com.au</a:t>
            </a:r>
            <a:endParaRPr lang="en-AU" sz="2000" dirty="0"/>
          </a:p>
          <a:p>
            <a:endParaRPr lang="en-AU" sz="2000" dirty="0"/>
          </a:p>
          <a:p>
            <a:r>
              <a:rPr lang="en-AU" sz="2000" b="1" dirty="0">
                <a:solidFill>
                  <a:schemeClr val="bg1"/>
                </a:solidFill>
              </a:rPr>
              <a:t>Strategy/Quality</a:t>
            </a:r>
          </a:p>
          <a:p>
            <a:r>
              <a:rPr lang="en-AU" sz="2000" dirty="0">
                <a:solidFill>
                  <a:schemeClr val="bg1"/>
                </a:solidFill>
              </a:rPr>
              <a:t>Michelle Dodd</a:t>
            </a:r>
          </a:p>
          <a:p>
            <a:r>
              <a:rPr lang="en-AU" sz="2000" u="sng" dirty="0" smtClean="0">
                <a:hlinkClick r:id="rId4"/>
              </a:rPr>
              <a:t>michelle-dodd@bigpond.com</a:t>
            </a:r>
            <a:endParaRPr lang="en-AU" sz="2000" dirty="0"/>
          </a:p>
        </p:txBody>
      </p:sp>
    </p:spTree>
    <p:extLst>
      <p:ext uri="{BB962C8B-B14F-4D97-AF65-F5344CB8AC3E}">
        <p14:creationId xmlns:p14="http://schemas.microsoft.com/office/powerpoint/2010/main" val="4213453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0"/>
            <a:ext cx="8229600" cy="1340768"/>
          </a:xfrm>
        </p:spPr>
        <p:txBody>
          <a:bodyPr/>
          <a:lstStyle/>
          <a:p>
            <a:r>
              <a:rPr lang="en-AU" dirty="0">
                <a:solidFill>
                  <a:schemeClr val="bg1"/>
                </a:solidFill>
              </a:rPr>
              <a:t>7</a:t>
            </a:r>
            <a:r>
              <a:rPr lang="en-AU" dirty="0" smtClean="0">
                <a:solidFill>
                  <a:schemeClr val="bg1"/>
                </a:solidFill>
              </a:rPr>
              <a:t>. Wrap- Up</a:t>
            </a:r>
            <a:endParaRPr lang="en-AU" dirty="0">
              <a:solidFill>
                <a:schemeClr val="bg1"/>
              </a:solidFill>
            </a:endParaRPr>
          </a:p>
        </p:txBody>
      </p:sp>
      <p:sp>
        <p:nvSpPr>
          <p:cNvPr id="3" name="Content Placeholder 2"/>
          <p:cNvSpPr>
            <a:spLocks noGrp="1"/>
          </p:cNvSpPr>
          <p:nvPr>
            <p:ph idx="1"/>
          </p:nvPr>
        </p:nvSpPr>
        <p:spPr>
          <a:xfrm>
            <a:off x="683568" y="1484784"/>
            <a:ext cx="7848872" cy="4709120"/>
          </a:xfrm>
        </p:spPr>
        <p:txBody>
          <a:bodyPr>
            <a:normAutofit fontScale="92500" lnSpcReduction="10000"/>
          </a:bodyPr>
          <a:lstStyle/>
          <a:p>
            <a:pPr marL="0" indent="0" algn="ctr">
              <a:lnSpc>
                <a:spcPct val="110000"/>
              </a:lnSpc>
              <a:spcBef>
                <a:spcPts val="0"/>
              </a:spcBef>
              <a:buNone/>
            </a:pPr>
            <a:r>
              <a:rPr lang="en-AU" sz="3000" dirty="0" smtClean="0">
                <a:solidFill>
                  <a:schemeClr val="bg1"/>
                </a:solidFill>
              </a:rPr>
              <a:t>It is hard for small providers to make it alone in NDIS</a:t>
            </a:r>
          </a:p>
          <a:p>
            <a:pPr marL="0" indent="0" algn="ctr">
              <a:lnSpc>
                <a:spcPct val="110000"/>
              </a:lnSpc>
              <a:spcBef>
                <a:spcPts val="0"/>
              </a:spcBef>
              <a:buNone/>
            </a:pPr>
            <a:endParaRPr lang="en-AU" sz="3000" dirty="0" smtClean="0">
              <a:solidFill>
                <a:schemeClr val="bg1"/>
              </a:solidFill>
            </a:endParaRPr>
          </a:p>
          <a:p>
            <a:pPr marL="0" indent="0" algn="ctr">
              <a:lnSpc>
                <a:spcPct val="110000"/>
              </a:lnSpc>
              <a:spcBef>
                <a:spcPts val="0"/>
              </a:spcBef>
              <a:buNone/>
            </a:pPr>
            <a:r>
              <a:rPr lang="en-AU" sz="3000" dirty="0" smtClean="0">
                <a:solidFill>
                  <a:schemeClr val="bg1"/>
                </a:solidFill>
              </a:rPr>
              <a:t>BUT</a:t>
            </a:r>
          </a:p>
          <a:p>
            <a:pPr marL="0" indent="0" algn="ctr">
              <a:lnSpc>
                <a:spcPct val="110000"/>
              </a:lnSpc>
              <a:spcBef>
                <a:spcPts val="0"/>
              </a:spcBef>
              <a:buNone/>
            </a:pPr>
            <a:endParaRPr lang="en-AU" sz="3000" dirty="0" smtClean="0">
              <a:solidFill>
                <a:schemeClr val="bg1"/>
              </a:solidFill>
            </a:endParaRPr>
          </a:p>
          <a:p>
            <a:pPr marL="0" indent="0" algn="ctr">
              <a:lnSpc>
                <a:spcPct val="110000"/>
              </a:lnSpc>
              <a:spcBef>
                <a:spcPts val="0"/>
              </a:spcBef>
              <a:buNone/>
            </a:pPr>
            <a:r>
              <a:rPr lang="en-AU" sz="3000" dirty="0" smtClean="0">
                <a:solidFill>
                  <a:schemeClr val="bg1"/>
                </a:solidFill>
              </a:rPr>
              <a:t>If the sector works together it doesn’t have to be the death of choice or community values</a:t>
            </a:r>
          </a:p>
          <a:p>
            <a:pPr marL="0" indent="0" algn="ctr">
              <a:lnSpc>
                <a:spcPct val="110000"/>
              </a:lnSpc>
              <a:spcBef>
                <a:spcPts val="0"/>
              </a:spcBef>
              <a:buNone/>
            </a:pPr>
            <a:endParaRPr lang="en-AU" sz="3000" dirty="0" smtClean="0">
              <a:solidFill>
                <a:schemeClr val="bg1"/>
              </a:solidFill>
            </a:endParaRPr>
          </a:p>
          <a:p>
            <a:pPr marL="0" indent="0" algn="ctr">
              <a:lnSpc>
                <a:spcPct val="110000"/>
              </a:lnSpc>
              <a:spcBef>
                <a:spcPts val="0"/>
              </a:spcBef>
              <a:buNone/>
            </a:pPr>
            <a:r>
              <a:rPr lang="en-AU" sz="3000" dirty="0" smtClean="0">
                <a:solidFill>
                  <a:schemeClr val="bg1"/>
                </a:solidFill>
              </a:rPr>
              <a:t>AND</a:t>
            </a:r>
          </a:p>
          <a:p>
            <a:pPr marL="0" indent="0" algn="ctr">
              <a:lnSpc>
                <a:spcPct val="110000"/>
              </a:lnSpc>
              <a:spcBef>
                <a:spcPts val="0"/>
              </a:spcBef>
              <a:buNone/>
            </a:pPr>
            <a:endParaRPr lang="en-AU" sz="3000" dirty="0" smtClean="0">
              <a:solidFill>
                <a:schemeClr val="bg1"/>
              </a:solidFill>
            </a:endParaRPr>
          </a:p>
          <a:p>
            <a:pPr marL="0" indent="0" algn="ctr">
              <a:lnSpc>
                <a:spcPct val="110000"/>
              </a:lnSpc>
              <a:spcBef>
                <a:spcPts val="0"/>
              </a:spcBef>
              <a:buNone/>
            </a:pPr>
            <a:r>
              <a:rPr lang="en-AU" sz="3000" dirty="0" smtClean="0">
                <a:solidFill>
                  <a:schemeClr val="bg1"/>
                </a:solidFill>
              </a:rPr>
              <a:t>The time for action is NOW!</a:t>
            </a:r>
          </a:p>
          <a:p>
            <a:endParaRPr lang="en-AU" dirty="0"/>
          </a:p>
        </p:txBody>
      </p:sp>
    </p:spTree>
    <p:extLst>
      <p:ext uri="{BB962C8B-B14F-4D97-AF65-F5344CB8AC3E}">
        <p14:creationId xmlns:p14="http://schemas.microsoft.com/office/powerpoint/2010/main" val="2232227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628800"/>
            <a:ext cx="6336704" cy="4381947"/>
          </a:xfrm>
        </p:spPr>
        <p:txBody>
          <a:bodyPr>
            <a:normAutofit/>
          </a:bodyPr>
          <a:lstStyle/>
          <a:p>
            <a:pPr marL="514350" indent="-514350">
              <a:buFont typeface="+mj-lt"/>
              <a:buAutoNum type="arabicPeriod"/>
            </a:pPr>
            <a:r>
              <a:rPr lang="en-AU" dirty="0">
                <a:solidFill>
                  <a:schemeClr val="bg1"/>
                </a:solidFill>
              </a:rPr>
              <a:t>The Community Sector </a:t>
            </a:r>
            <a:r>
              <a:rPr lang="en-AU" dirty="0" smtClean="0">
                <a:solidFill>
                  <a:schemeClr val="bg1"/>
                </a:solidFill>
              </a:rPr>
              <a:t>Challenge</a:t>
            </a:r>
          </a:p>
          <a:p>
            <a:pPr marL="514350" indent="-514350">
              <a:buFont typeface="+mj-lt"/>
              <a:buAutoNum type="arabicPeriod"/>
            </a:pPr>
            <a:r>
              <a:rPr lang="en-AU" dirty="0" smtClean="0">
                <a:solidFill>
                  <a:schemeClr val="bg1"/>
                </a:solidFill>
              </a:rPr>
              <a:t>NDIS Transition Pilot – what is it?</a:t>
            </a:r>
            <a:endParaRPr lang="en-AU" dirty="0">
              <a:solidFill>
                <a:schemeClr val="bg1"/>
              </a:solidFill>
            </a:endParaRPr>
          </a:p>
          <a:p>
            <a:pPr marL="514350" indent="-514350">
              <a:buFont typeface="+mj-lt"/>
              <a:buAutoNum type="arabicPeriod"/>
            </a:pPr>
            <a:r>
              <a:rPr lang="en-AU" dirty="0" smtClean="0">
                <a:solidFill>
                  <a:schemeClr val="bg1"/>
                </a:solidFill>
              </a:rPr>
              <a:t>NDIS Challenges and Questions</a:t>
            </a:r>
          </a:p>
          <a:p>
            <a:pPr marL="514350" indent="-514350">
              <a:buFont typeface="+mj-lt"/>
              <a:buAutoNum type="arabicPeriod"/>
            </a:pPr>
            <a:r>
              <a:rPr lang="en-AU" dirty="0" smtClean="0">
                <a:solidFill>
                  <a:schemeClr val="bg1"/>
                </a:solidFill>
              </a:rPr>
              <a:t>Trial Site Learnings</a:t>
            </a:r>
          </a:p>
          <a:p>
            <a:pPr marL="514350" indent="-514350">
              <a:buFont typeface="+mj-lt"/>
              <a:buAutoNum type="arabicPeriod"/>
            </a:pPr>
            <a:r>
              <a:rPr lang="en-AU" dirty="0" smtClean="0">
                <a:solidFill>
                  <a:schemeClr val="bg1"/>
                </a:solidFill>
              </a:rPr>
              <a:t>The NDIS Readiness Checklist</a:t>
            </a:r>
          </a:p>
          <a:p>
            <a:pPr marL="514350" indent="-514350">
              <a:buFont typeface="+mj-lt"/>
              <a:buAutoNum type="arabicPeriod"/>
            </a:pPr>
            <a:r>
              <a:rPr lang="en-AU" dirty="0" smtClean="0">
                <a:solidFill>
                  <a:schemeClr val="bg1"/>
                </a:solidFill>
              </a:rPr>
              <a:t>NDIS Resources</a:t>
            </a:r>
          </a:p>
          <a:p>
            <a:pPr marL="514350" indent="-514350">
              <a:buFont typeface="+mj-lt"/>
              <a:buAutoNum type="arabicPeriod"/>
            </a:pPr>
            <a:r>
              <a:rPr lang="en-AU" dirty="0" smtClean="0">
                <a:solidFill>
                  <a:schemeClr val="bg1"/>
                </a:solidFill>
              </a:rPr>
              <a:t>Wrap-Up</a:t>
            </a:r>
          </a:p>
          <a:p>
            <a:pPr marL="0" indent="0">
              <a:buNone/>
            </a:pPr>
            <a:endParaRPr lang="en-AU" dirty="0">
              <a:solidFill>
                <a:schemeClr val="bg1"/>
              </a:solidFill>
            </a:endParaRPr>
          </a:p>
        </p:txBody>
      </p:sp>
    </p:spTree>
    <p:extLst>
      <p:ext uri="{BB962C8B-B14F-4D97-AF65-F5344CB8AC3E}">
        <p14:creationId xmlns:p14="http://schemas.microsoft.com/office/powerpoint/2010/main" val="2430263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116632"/>
            <a:ext cx="8229600" cy="1143000"/>
          </a:xfrm>
        </p:spPr>
        <p:txBody>
          <a:bodyPr/>
          <a:lstStyle/>
          <a:p>
            <a:r>
              <a:rPr lang="en-AU" dirty="0" smtClean="0">
                <a:solidFill>
                  <a:srgbClr val="000000"/>
                </a:solidFill>
              </a:rPr>
              <a:t>1. Community Sector &amp; Markets</a:t>
            </a:r>
            <a:endParaRPr lang="en-AU" dirty="0">
              <a:solidFill>
                <a:srgbClr val="000000"/>
              </a:solidFill>
            </a:endParaRPr>
          </a:p>
        </p:txBody>
      </p:sp>
      <p:sp>
        <p:nvSpPr>
          <p:cNvPr id="3" name="Content Placeholder 2"/>
          <p:cNvSpPr>
            <a:spLocks noGrp="1"/>
          </p:cNvSpPr>
          <p:nvPr>
            <p:ph idx="1"/>
          </p:nvPr>
        </p:nvSpPr>
        <p:spPr>
          <a:xfrm>
            <a:off x="251520" y="1556791"/>
            <a:ext cx="8640960" cy="4752529"/>
          </a:xfrm>
        </p:spPr>
        <p:txBody>
          <a:bodyPr>
            <a:noAutofit/>
          </a:bodyPr>
          <a:lstStyle/>
          <a:p>
            <a:pPr marL="0" indent="0">
              <a:buNone/>
            </a:pPr>
            <a:r>
              <a:rPr lang="en-AU" sz="2400" i="1" dirty="0" smtClean="0">
                <a:solidFill>
                  <a:schemeClr val="bg1"/>
                </a:solidFill>
              </a:rPr>
              <a:t>..the </a:t>
            </a:r>
            <a:r>
              <a:rPr lang="en-AU" sz="2400" i="1" dirty="0">
                <a:solidFill>
                  <a:schemeClr val="bg1"/>
                </a:solidFill>
              </a:rPr>
              <a:t>idea that our sector can continue to meet society’s </a:t>
            </a:r>
            <a:r>
              <a:rPr lang="en-AU" sz="2400" i="1" dirty="0" smtClean="0">
                <a:solidFill>
                  <a:schemeClr val="bg1"/>
                </a:solidFill>
              </a:rPr>
              <a:t>…needs </a:t>
            </a:r>
            <a:r>
              <a:rPr lang="en-AU" sz="2400" i="1" dirty="0">
                <a:solidFill>
                  <a:schemeClr val="bg1"/>
                </a:solidFill>
              </a:rPr>
              <a:t>by </a:t>
            </a:r>
            <a:endParaRPr lang="en-AU" sz="2400" i="1" dirty="0" smtClean="0">
              <a:solidFill>
                <a:schemeClr val="bg1"/>
              </a:solidFill>
            </a:endParaRPr>
          </a:p>
          <a:p>
            <a:pPr marL="539750" lvl="1" indent="-184150"/>
            <a:r>
              <a:rPr lang="en-AU" sz="2400" i="1" dirty="0" smtClean="0">
                <a:solidFill>
                  <a:schemeClr val="bg1"/>
                </a:solidFill>
              </a:rPr>
              <a:t> contracting to government, </a:t>
            </a:r>
          </a:p>
          <a:p>
            <a:pPr marL="539750" lvl="1" indent="-184150"/>
            <a:r>
              <a:rPr lang="en-AU" sz="2400" i="1" dirty="0" smtClean="0">
                <a:solidFill>
                  <a:schemeClr val="bg1"/>
                </a:solidFill>
              </a:rPr>
              <a:t> expanding and aggregating organisations, </a:t>
            </a:r>
          </a:p>
          <a:p>
            <a:pPr marL="539750" lvl="1" indent="-184150"/>
            <a:r>
              <a:rPr lang="en-AU" sz="2400" i="1" dirty="0" smtClean="0">
                <a:solidFill>
                  <a:schemeClr val="bg1"/>
                </a:solidFill>
              </a:rPr>
              <a:t> driving for greater efficiency, and </a:t>
            </a:r>
          </a:p>
          <a:p>
            <a:pPr marL="539750" lvl="1" indent="-184150"/>
            <a:r>
              <a:rPr lang="en-AU" sz="2400" i="1" dirty="0" smtClean="0">
                <a:solidFill>
                  <a:schemeClr val="bg1"/>
                </a:solidFill>
              </a:rPr>
              <a:t> further professionalising, regulating and circumscribing care…</a:t>
            </a:r>
          </a:p>
          <a:p>
            <a:pPr marL="0" indent="0">
              <a:buNone/>
            </a:pPr>
            <a:r>
              <a:rPr lang="en-AU" sz="2400" i="1" dirty="0" smtClean="0">
                <a:solidFill>
                  <a:schemeClr val="bg1"/>
                </a:solidFill>
              </a:rPr>
              <a:t>is </a:t>
            </a:r>
            <a:r>
              <a:rPr lang="en-AU" sz="2400" i="1" dirty="0">
                <a:solidFill>
                  <a:schemeClr val="bg1"/>
                </a:solidFill>
              </a:rPr>
              <a:t>a paradigm that is fundamentally flawed. </a:t>
            </a:r>
            <a:endParaRPr lang="en-AU" sz="2400" i="1" dirty="0" smtClean="0">
              <a:solidFill>
                <a:schemeClr val="bg1"/>
              </a:solidFill>
            </a:endParaRPr>
          </a:p>
          <a:p>
            <a:pPr marL="0" indent="0" algn="ctr">
              <a:buNone/>
            </a:pPr>
            <a:endParaRPr lang="en-AU" sz="2400" i="1" dirty="0">
              <a:solidFill>
                <a:schemeClr val="bg1"/>
              </a:solidFill>
            </a:endParaRPr>
          </a:p>
          <a:p>
            <a:pPr marL="0" indent="0" algn="ctr">
              <a:buNone/>
            </a:pPr>
            <a:r>
              <a:rPr lang="en-AU" sz="2400" i="1" dirty="0" smtClean="0">
                <a:solidFill>
                  <a:schemeClr val="bg1"/>
                </a:solidFill>
              </a:rPr>
              <a:t>I </a:t>
            </a:r>
            <a:r>
              <a:rPr lang="en-AU" sz="2400" i="1" dirty="0">
                <a:solidFill>
                  <a:schemeClr val="bg1"/>
                </a:solidFill>
              </a:rPr>
              <a:t>sense it is sapping the very ethos and moral drive of the </a:t>
            </a:r>
            <a:r>
              <a:rPr lang="en-AU" sz="2400" i="1" dirty="0" smtClean="0">
                <a:solidFill>
                  <a:schemeClr val="bg1"/>
                </a:solidFill>
              </a:rPr>
              <a:t>sector </a:t>
            </a:r>
            <a:r>
              <a:rPr lang="en-AU" sz="2400" i="1" dirty="0">
                <a:solidFill>
                  <a:schemeClr val="bg1"/>
                </a:solidFill>
              </a:rPr>
              <a:t>and, with it, the wider </a:t>
            </a:r>
            <a:r>
              <a:rPr lang="en-AU" sz="2400" i="1" dirty="0" smtClean="0">
                <a:solidFill>
                  <a:schemeClr val="bg1"/>
                </a:solidFill>
              </a:rPr>
              <a:t>community</a:t>
            </a:r>
          </a:p>
          <a:p>
            <a:pPr marL="0" indent="0" algn="r">
              <a:buNone/>
            </a:pPr>
            <a:r>
              <a:rPr lang="en-AU" sz="2400" i="1" dirty="0" smtClean="0">
                <a:solidFill>
                  <a:schemeClr val="bg1"/>
                </a:solidFill>
              </a:rPr>
              <a:t>Tony Nicholson</a:t>
            </a:r>
          </a:p>
          <a:p>
            <a:pPr marL="0" indent="0" algn="r">
              <a:buNone/>
            </a:pPr>
            <a:r>
              <a:rPr lang="en-AU" sz="2400" i="1" dirty="0" smtClean="0">
                <a:solidFill>
                  <a:schemeClr val="bg1"/>
                </a:solidFill>
              </a:rPr>
              <a:t>Brotherhood of St Laurence</a:t>
            </a:r>
            <a:endParaRPr lang="en-AU" sz="2400" i="1" dirty="0">
              <a:solidFill>
                <a:schemeClr val="bg1"/>
              </a:solidFill>
            </a:endParaRPr>
          </a:p>
        </p:txBody>
      </p:sp>
    </p:spTree>
    <p:extLst>
      <p:ext uri="{BB962C8B-B14F-4D97-AF65-F5344CB8AC3E}">
        <p14:creationId xmlns:p14="http://schemas.microsoft.com/office/powerpoint/2010/main" val="1044214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lstStyle/>
          <a:p>
            <a:r>
              <a:rPr lang="en-AU" dirty="0" smtClean="0">
                <a:solidFill>
                  <a:srgbClr val="000000"/>
                </a:solidFill>
              </a:rPr>
              <a:t>1. Community sector in Australia</a:t>
            </a:r>
            <a:endParaRPr lang="en-AU" dirty="0">
              <a:solidFill>
                <a:srgbClr val="000000"/>
              </a:solidFill>
            </a:endParaRPr>
          </a:p>
        </p:txBody>
      </p:sp>
      <p:sp>
        <p:nvSpPr>
          <p:cNvPr id="3" name="Content Placeholder 2"/>
          <p:cNvSpPr>
            <a:spLocks noGrp="1"/>
          </p:cNvSpPr>
          <p:nvPr>
            <p:ph idx="1"/>
          </p:nvPr>
        </p:nvSpPr>
        <p:spPr/>
        <p:txBody>
          <a:bodyPr/>
          <a:lstStyle/>
          <a:p>
            <a:r>
              <a:rPr lang="en-AU" dirty="0" smtClean="0">
                <a:solidFill>
                  <a:schemeClr val="bg1"/>
                </a:solidFill>
              </a:rPr>
              <a:t>The market takeover of the community sector</a:t>
            </a:r>
          </a:p>
          <a:p>
            <a:r>
              <a:rPr lang="en-AU" dirty="0" smtClean="0">
                <a:solidFill>
                  <a:schemeClr val="bg1"/>
                </a:solidFill>
              </a:rPr>
              <a:t>The end of the peak body</a:t>
            </a:r>
          </a:p>
          <a:p>
            <a:r>
              <a:rPr lang="en-AU" dirty="0" smtClean="0">
                <a:solidFill>
                  <a:schemeClr val="bg1"/>
                </a:solidFill>
              </a:rPr>
              <a:t>Preserving who and what we are:</a:t>
            </a:r>
          </a:p>
          <a:p>
            <a:pPr lvl="1"/>
            <a:r>
              <a:rPr lang="en-AU" sz="2400" dirty="0" smtClean="0">
                <a:solidFill>
                  <a:schemeClr val="bg1"/>
                </a:solidFill>
              </a:rPr>
              <a:t>Social justice – for purpose</a:t>
            </a:r>
          </a:p>
          <a:p>
            <a:pPr lvl="1"/>
            <a:r>
              <a:rPr lang="en-AU" sz="2400" dirty="0" smtClean="0">
                <a:solidFill>
                  <a:schemeClr val="bg1"/>
                </a:solidFill>
              </a:rPr>
              <a:t>Volunteers</a:t>
            </a:r>
          </a:p>
          <a:p>
            <a:pPr lvl="1"/>
            <a:r>
              <a:rPr lang="en-AU" sz="2400" dirty="0" smtClean="0">
                <a:solidFill>
                  <a:schemeClr val="bg1"/>
                </a:solidFill>
              </a:rPr>
              <a:t>Community based</a:t>
            </a:r>
          </a:p>
          <a:p>
            <a:r>
              <a:rPr lang="en-AU" dirty="0" smtClean="0">
                <a:solidFill>
                  <a:schemeClr val="bg1"/>
                </a:solidFill>
              </a:rPr>
              <a:t>In a market mechanism</a:t>
            </a:r>
          </a:p>
          <a:p>
            <a:r>
              <a:rPr lang="en-AU" dirty="0" smtClean="0">
                <a:solidFill>
                  <a:schemeClr val="bg1"/>
                </a:solidFill>
              </a:rPr>
              <a:t>Independence from government </a:t>
            </a:r>
            <a:endParaRPr lang="en-AU" dirty="0">
              <a:solidFill>
                <a:schemeClr val="bg1"/>
              </a:solidFill>
            </a:endParaRPr>
          </a:p>
        </p:txBody>
      </p:sp>
    </p:spTree>
    <p:extLst>
      <p:ext uri="{BB962C8B-B14F-4D97-AF65-F5344CB8AC3E}">
        <p14:creationId xmlns:p14="http://schemas.microsoft.com/office/powerpoint/2010/main" val="242423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AU" sz="3600" dirty="0">
                <a:solidFill>
                  <a:schemeClr val="bg1"/>
                </a:solidFill>
              </a:rPr>
              <a:t>2</a:t>
            </a:r>
            <a:r>
              <a:rPr lang="en-AU" sz="3600" dirty="0" smtClean="0">
                <a:solidFill>
                  <a:schemeClr val="bg1"/>
                </a:solidFill>
              </a:rPr>
              <a:t>. NDIS Transition Readiness Pilot</a:t>
            </a:r>
            <a:endParaRPr lang="en-AU" sz="3600" dirty="0">
              <a:solidFill>
                <a:schemeClr val="bg1"/>
              </a:solidFill>
            </a:endParaRPr>
          </a:p>
        </p:txBody>
      </p:sp>
      <p:sp>
        <p:nvSpPr>
          <p:cNvPr id="3" name="Content Placeholder 2"/>
          <p:cNvSpPr>
            <a:spLocks noGrp="1"/>
          </p:cNvSpPr>
          <p:nvPr>
            <p:ph idx="1"/>
          </p:nvPr>
        </p:nvSpPr>
        <p:spPr>
          <a:xfrm>
            <a:off x="395536" y="1772816"/>
            <a:ext cx="8568952" cy="4353347"/>
          </a:xfrm>
        </p:spPr>
        <p:txBody>
          <a:bodyPr>
            <a:normAutofit/>
          </a:bodyPr>
          <a:lstStyle/>
          <a:p>
            <a:r>
              <a:rPr lang="en-AU" sz="3000" dirty="0" smtClean="0">
                <a:solidFill>
                  <a:schemeClr val="bg1"/>
                </a:solidFill>
              </a:rPr>
              <a:t>Tailored program for small and micro providers</a:t>
            </a:r>
          </a:p>
          <a:p>
            <a:r>
              <a:rPr lang="en-AU" sz="3000" dirty="0" smtClean="0">
                <a:solidFill>
                  <a:schemeClr val="bg1"/>
                </a:solidFill>
              </a:rPr>
              <a:t>Ten week group program with consultants</a:t>
            </a:r>
          </a:p>
          <a:p>
            <a:r>
              <a:rPr lang="en-AU" sz="3000" dirty="0" smtClean="0">
                <a:solidFill>
                  <a:schemeClr val="bg1"/>
                </a:solidFill>
              </a:rPr>
              <a:t>Marketing/Strategy/Quality</a:t>
            </a:r>
          </a:p>
          <a:p>
            <a:r>
              <a:rPr lang="en-AU" sz="3000" dirty="0" smtClean="0">
                <a:solidFill>
                  <a:schemeClr val="bg1"/>
                </a:solidFill>
              </a:rPr>
              <a:t>Financial Sustainability/CMS</a:t>
            </a:r>
          </a:p>
          <a:p>
            <a:r>
              <a:rPr lang="en-AU" sz="3000" dirty="0" smtClean="0">
                <a:solidFill>
                  <a:schemeClr val="bg1"/>
                </a:solidFill>
              </a:rPr>
              <a:t>Emphasis not just on knowledge and understanding</a:t>
            </a:r>
          </a:p>
          <a:p>
            <a:r>
              <a:rPr lang="en-AU" sz="3000" dirty="0" smtClean="0">
                <a:solidFill>
                  <a:schemeClr val="bg1"/>
                </a:solidFill>
              </a:rPr>
              <a:t>Meaningful and practical change</a:t>
            </a:r>
            <a:endParaRPr lang="en-AU" sz="3000" dirty="0">
              <a:solidFill>
                <a:schemeClr val="bg1"/>
              </a:solidFill>
            </a:endParaRPr>
          </a:p>
        </p:txBody>
      </p:sp>
    </p:spTree>
    <p:extLst>
      <p:ext uri="{BB962C8B-B14F-4D97-AF65-F5344CB8AC3E}">
        <p14:creationId xmlns:p14="http://schemas.microsoft.com/office/powerpoint/2010/main" val="140943004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dirty="0" smtClean="0">
                <a:solidFill>
                  <a:schemeClr val="bg1"/>
                </a:solidFill>
              </a:rPr>
              <a:t>3. NDIS Discussion</a:t>
            </a:r>
            <a:endParaRPr lang="en-AU" dirty="0">
              <a:solidFill>
                <a:schemeClr val="bg1"/>
              </a:solidFill>
            </a:endParaRPr>
          </a:p>
        </p:txBody>
      </p:sp>
      <p:sp>
        <p:nvSpPr>
          <p:cNvPr id="5" name="Content Placeholder 4"/>
          <p:cNvSpPr txBox="1">
            <a:spLocks/>
          </p:cNvSpPr>
          <p:nvPr/>
        </p:nvSpPr>
        <p:spPr>
          <a:xfrm>
            <a:off x="179512" y="1556792"/>
            <a:ext cx="8856984" cy="46805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AU" sz="2400" b="1" dirty="0" smtClean="0">
                <a:solidFill>
                  <a:schemeClr val="bg1"/>
                </a:solidFill>
              </a:rPr>
              <a:t>State Perspectives</a:t>
            </a:r>
          </a:p>
          <a:p>
            <a:pPr marL="0" indent="0">
              <a:buFont typeface="Arial" panose="020B0604020202020204" pitchFamily="34" charset="0"/>
              <a:buNone/>
            </a:pPr>
            <a:r>
              <a:rPr lang="en-AU" sz="2400" i="1" dirty="0" smtClean="0">
                <a:solidFill>
                  <a:schemeClr val="bg1"/>
                </a:solidFill>
              </a:rPr>
              <a:t>What you said:</a:t>
            </a:r>
            <a:endParaRPr lang="en-AU" sz="2400" dirty="0">
              <a:solidFill>
                <a:schemeClr val="bg1"/>
              </a:solidFill>
            </a:endParaRPr>
          </a:p>
          <a:p>
            <a:pPr lvl="1"/>
            <a:r>
              <a:rPr lang="en-AU" sz="2400" dirty="0">
                <a:solidFill>
                  <a:schemeClr val="bg1"/>
                </a:solidFill>
              </a:rPr>
              <a:t>What will happen in emergencies under NDIS?</a:t>
            </a:r>
          </a:p>
          <a:p>
            <a:pPr lvl="1"/>
            <a:r>
              <a:rPr lang="en-AU" sz="2400" dirty="0">
                <a:solidFill>
                  <a:schemeClr val="bg1"/>
                </a:solidFill>
              </a:rPr>
              <a:t>What is ILC? How can we be involved?</a:t>
            </a:r>
          </a:p>
          <a:p>
            <a:pPr lvl="1"/>
            <a:r>
              <a:rPr lang="en-AU" sz="2400" dirty="0">
                <a:solidFill>
                  <a:schemeClr val="bg1"/>
                </a:solidFill>
              </a:rPr>
              <a:t>How does funding for accommodation work?</a:t>
            </a:r>
          </a:p>
          <a:p>
            <a:pPr lvl="1"/>
            <a:r>
              <a:rPr lang="en-AU" sz="2400" dirty="0" smtClean="0">
                <a:solidFill>
                  <a:schemeClr val="bg1"/>
                </a:solidFill>
              </a:rPr>
              <a:t>Will </a:t>
            </a:r>
            <a:r>
              <a:rPr lang="en-AU" sz="2400" dirty="0" smtClean="0">
                <a:solidFill>
                  <a:schemeClr val="bg1"/>
                </a:solidFill>
              </a:rPr>
              <a:t>small/micros be sustainable?</a:t>
            </a:r>
          </a:p>
          <a:p>
            <a:pPr lvl="1"/>
            <a:r>
              <a:rPr lang="en-AU" sz="2400" dirty="0" smtClean="0">
                <a:solidFill>
                  <a:schemeClr val="bg1"/>
                </a:solidFill>
              </a:rPr>
              <a:t>How will we be able to pay for our indirect costs?</a:t>
            </a:r>
          </a:p>
          <a:p>
            <a:pPr lvl="1"/>
            <a:r>
              <a:rPr lang="en-AU" sz="2400" dirty="0" smtClean="0">
                <a:solidFill>
                  <a:schemeClr val="bg1"/>
                </a:solidFill>
              </a:rPr>
              <a:t>How will we provide transport?</a:t>
            </a:r>
          </a:p>
          <a:p>
            <a:pPr lvl="1"/>
            <a:r>
              <a:rPr lang="en-AU" sz="2400" dirty="0" smtClean="0">
                <a:solidFill>
                  <a:schemeClr val="bg1"/>
                </a:solidFill>
              </a:rPr>
              <a:t>Back </a:t>
            </a:r>
            <a:r>
              <a:rPr lang="en-AU" sz="2400" dirty="0" smtClean="0">
                <a:solidFill>
                  <a:schemeClr val="bg1"/>
                </a:solidFill>
              </a:rPr>
              <a:t>of house – IT/CMS systems</a:t>
            </a:r>
          </a:p>
          <a:p>
            <a:pPr lvl="1"/>
            <a:r>
              <a:rPr lang="en-AU" sz="2400" dirty="0" smtClean="0">
                <a:solidFill>
                  <a:schemeClr val="bg1"/>
                </a:solidFill>
              </a:rPr>
              <a:t>How do we compete with bigger providers and get new clients</a:t>
            </a:r>
            <a:r>
              <a:rPr lang="en-AU" sz="2400" dirty="0" smtClean="0">
                <a:solidFill>
                  <a:schemeClr val="bg1"/>
                </a:solidFill>
              </a:rPr>
              <a:t>?</a:t>
            </a:r>
            <a:endParaRPr lang="en-AU" sz="2400" dirty="0" smtClean="0">
              <a:solidFill>
                <a:schemeClr val="bg1"/>
              </a:solidFill>
            </a:endParaRPr>
          </a:p>
        </p:txBody>
      </p:sp>
    </p:spTree>
    <p:extLst>
      <p:ext uri="{BB962C8B-B14F-4D97-AF65-F5344CB8AC3E}">
        <p14:creationId xmlns:p14="http://schemas.microsoft.com/office/powerpoint/2010/main" val="2491344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3. NDIS Discussion</a:t>
            </a:r>
            <a:endParaRPr lang="en-AU" dirty="0">
              <a:solidFill>
                <a:schemeClr val="bg1"/>
              </a:solidFill>
            </a:endParaRPr>
          </a:p>
        </p:txBody>
      </p:sp>
      <p:sp>
        <p:nvSpPr>
          <p:cNvPr id="3" name="Content Placeholder 2"/>
          <p:cNvSpPr>
            <a:spLocks noGrp="1"/>
          </p:cNvSpPr>
          <p:nvPr>
            <p:ph sz="half" idx="1"/>
          </p:nvPr>
        </p:nvSpPr>
        <p:spPr>
          <a:xfrm>
            <a:off x="467544" y="2564904"/>
            <a:ext cx="8219256" cy="1905075"/>
          </a:xfrm>
        </p:spPr>
        <p:txBody>
          <a:bodyPr>
            <a:normAutofit/>
          </a:bodyPr>
          <a:lstStyle/>
          <a:p>
            <a:pPr marL="0" indent="0" algn="ctr">
              <a:buNone/>
            </a:pPr>
            <a:endParaRPr lang="en-AU" dirty="0" smtClean="0"/>
          </a:p>
          <a:p>
            <a:pPr marL="0" indent="0" algn="ctr">
              <a:buNone/>
            </a:pPr>
            <a:r>
              <a:rPr lang="en-AU" sz="6000" dirty="0" smtClean="0">
                <a:solidFill>
                  <a:schemeClr val="bg1"/>
                </a:solidFill>
              </a:rPr>
              <a:t>Regional Q&amp;A</a:t>
            </a:r>
            <a:endParaRPr lang="en-AU" sz="6000" dirty="0">
              <a:solidFill>
                <a:schemeClr val="bg1"/>
              </a:solidFill>
            </a:endParaRPr>
          </a:p>
        </p:txBody>
      </p:sp>
    </p:spTree>
    <p:extLst>
      <p:ext uri="{BB962C8B-B14F-4D97-AF65-F5344CB8AC3E}">
        <p14:creationId xmlns:p14="http://schemas.microsoft.com/office/powerpoint/2010/main" val="3609969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AU" dirty="0" smtClean="0">
                <a:solidFill>
                  <a:schemeClr val="bg1"/>
                </a:solidFill>
              </a:rPr>
              <a:t>3. NDIS Discussion</a:t>
            </a:r>
            <a:endParaRPr lang="en-AU" dirty="0">
              <a:solidFill>
                <a:schemeClr val="bg1"/>
              </a:solidFill>
            </a:endParaRPr>
          </a:p>
        </p:txBody>
      </p:sp>
      <p:sp>
        <p:nvSpPr>
          <p:cNvPr id="6" name="Content Placeholder 5"/>
          <p:cNvSpPr>
            <a:spLocks noGrp="1"/>
          </p:cNvSpPr>
          <p:nvPr>
            <p:ph sz="half" idx="1"/>
          </p:nvPr>
        </p:nvSpPr>
        <p:spPr>
          <a:xfrm>
            <a:off x="827584" y="1556792"/>
            <a:ext cx="7560840" cy="4680520"/>
          </a:xfrm>
        </p:spPr>
        <p:txBody>
          <a:bodyPr>
            <a:normAutofit/>
          </a:bodyPr>
          <a:lstStyle/>
          <a:p>
            <a:pPr marL="0" indent="0">
              <a:buNone/>
            </a:pPr>
            <a:endParaRPr lang="en-AU" sz="3600" dirty="0" smtClean="0">
              <a:solidFill>
                <a:schemeClr val="bg1"/>
              </a:solidFill>
            </a:endParaRPr>
          </a:p>
          <a:p>
            <a:pPr marL="0" indent="0">
              <a:buNone/>
            </a:pPr>
            <a:endParaRPr lang="en-AU" sz="3600" dirty="0">
              <a:solidFill>
                <a:schemeClr val="bg1"/>
              </a:solidFill>
            </a:endParaRPr>
          </a:p>
          <a:p>
            <a:pPr marL="0" indent="0">
              <a:buNone/>
            </a:pPr>
            <a:r>
              <a:rPr lang="en-AU" sz="3600" dirty="0" smtClean="0">
                <a:solidFill>
                  <a:schemeClr val="bg1"/>
                </a:solidFill>
              </a:rPr>
              <a:t>MAD/Glad/Sad Exercise</a:t>
            </a:r>
          </a:p>
          <a:p>
            <a:pPr marL="0" indent="0">
              <a:buNone/>
            </a:pPr>
            <a:endParaRPr lang="en-AU" sz="3600" dirty="0" smtClean="0">
              <a:solidFill>
                <a:schemeClr val="bg1"/>
              </a:solidFill>
            </a:endParaRPr>
          </a:p>
          <a:p>
            <a:pPr marL="0" indent="0">
              <a:buNone/>
            </a:pPr>
            <a:r>
              <a:rPr lang="en-AU" sz="3600" dirty="0" smtClean="0">
                <a:solidFill>
                  <a:schemeClr val="bg1"/>
                </a:solidFill>
              </a:rPr>
              <a:t>     </a:t>
            </a:r>
            <a:endParaRPr lang="en-AU" sz="3600" dirty="0">
              <a:solidFill>
                <a:schemeClr val="bg1"/>
              </a:solidFill>
            </a:endParaRPr>
          </a:p>
        </p:txBody>
      </p:sp>
    </p:spTree>
    <p:extLst>
      <p:ext uri="{BB962C8B-B14F-4D97-AF65-F5344CB8AC3E}">
        <p14:creationId xmlns:p14="http://schemas.microsoft.com/office/powerpoint/2010/main" val="1479125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788746"/>
          </a:xfrm>
          <a:ln>
            <a:solidFill>
              <a:schemeClr val="tx1"/>
            </a:solidFill>
          </a:ln>
        </p:spPr>
        <p:txBody>
          <a:bodyPr/>
          <a:lstStyle/>
          <a:p>
            <a:r>
              <a:rPr lang="en-AU" dirty="0" smtClean="0">
                <a:solidFill>
                  <a:schemeClr val="bg1"/>
                </a:solidFill>
              </a:rPr>
              <a:t>4 NDIS trial site progress</a:t>
            </a:r>
            <a:endParaRPr lang="en-AU" dirty="0">
              <a:solidFill>
                <a:schemeClr val="bg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017200962"/>
              </p:ext>
            </p:extLst>
          </p:nvPr>
        </p:nvGraphicFramePr>
        <p:xfrm>
          <a:off x="2627784" y="1340768"/>
          <a:ext cx="3555006" cy="2448272"/>
        </p:xfrm>
        <a:graphic>
          <a:graphicData uri="http://schemas.openxmlformats.org/drawingml/2006/chart">
            <c:chart xmlns:c="http://schemas.openxmlformats.org/drawingml/2006/chart" xmlns:r="http://schemas.openxmlformats.org/officeDocument/2006/relationships" r:id="rId3"/>
          </a:graphicData>
        </a:graphic>
      </p:graphicFrame>
      <p:grpSp>
        <p:nvGrpSpPr>
          <p:cNvPr id="21" name="Group 20"/>
          <p:cNvGrpSpPr/>
          <p:nvPr/>
        </p:nvGrpSpPr>
        <p:grpSpPr>
          <a:xfrm>
            <a:off x="827584" y="1386660"/>
            <a:ext cx="1800200" cy="2299394"/>
            <a:chOff x="5292080" y="1417638"/>
            <a:chExt cx="1800200" cy="2299394"/>
          </a:xfrm>
        </p:grpSpPr>
        <p:sp>
          <p:nvSpPr>
            <p:cNvPr id="15" name="TextBox 14"/>
            <p:cNvSpPr txBox="1"/>
            <p:nvPr/>
          </p:nvSpPr>
          <p:spPr>
            <a:xfrm>
              <a:off x="5364088" y="1417638"/>
              <a:ext cx="1728192" cy="584775"/>
            </a:xfrm>
            <a:prstGeom prst="rect">
              <a:avLst/>
            </a:prstGeom>
            <a:noFill/>
          </p:spPr>
          <p:txBody>
            <a:bodyPr wrap="square" rtlCol="0">
              <a:spAutoFit/>
            </a:bodyPr>
            <a:lstStyle/>
            <a:p>
              <a:pPr algn="ctr"/>
              <a:r>
                <a:rPr lang="en-AU" sz="1600" dirty="0" smtClean="0">
                  <a:solidFill>
                    <a:schemeClr val="bg1"/>
                  </a:solidFill>
                </a:rPr>
                <a:t>NDIS Access Requests</a:t>
              </a:r>
              <a:endParaRPr lang="en-AU" sz="1600" dirty="0">
                <a:solidFill>
                  <a:schemeClr val="bg1"/>
                </a:solidFill>
              </a:endParaRPr>
            </a:p>
          </p:txBody>
        </p:sp>
        <p:sp>
          <p:nvSpPr>
            <p:cNvPr id="16" name="Rounded Rectangle 15"/>
            <p:cNvSpPr/>
            <p:nvPr/>
          </p:nvSpPr>
          <p:spPr>
            <a:xfrm>
              <a:off x="5292080" y="1916832"/>
              <a:ext cx="504056" cy="1800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dirty="0" smtClean="0">
                  <a:solidFill>
                    <a:schemeClr val="bg1"/>
                  </a:solidFill>
                </a:rPr>
                <a:t>Eligible 85%</a:t>
              </a:r>
              <a:endParaRPr lang="en-AU" dirty="0">
                <a:solidFill>
                  <a:schemeClr val="bg1"/>
                </a:solidFill>
              </a:endParaRPr>
            </a:p>
          </p:txBody>
        </p:sp>
        <p:sp>
          <p:nvSpPr>
            <p:cNvPr id="17" name="Rounded Rectangle 16"/>
            <p:cNvSpPr/>
            <p:nvPr/>
          </p:nvSpPr>
          <p:spPr>
            <a:xfrm>
              <a:off x="5866975" y="3356992"/>
              <a:ext cx="504056" cy="360040"/>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solidFill>
                    <a:schemeClr val="bg1"/>
                  </a:solidFill>
                </a:rPr>
                <a:t>8%</a:t>
              </a:r>
              <a:endParaRPr lang="en-AU" sz="1400" dirty="0">
                <a:solidFill>
                  <a:schemeClr val="bg1"/>
                </a:solidFill>
              </a:endParaRPr>
            </a:p>
          </p:txBody>
        </p:sp>
        <p:sp>
          <p:nvSpPr>
            <p:cNvPr id="18" name="Rounded Rectangle 17"/>
            <p:cNvSpPr/>
            <p:nvPr/>
          </p:nvSpPr>
          <p:spPr>
            <a:xfrm>
              <a:off x="6435153" y="3429000"/>
              <a:ext cx="504056" cy="288032"/>
            </a:xfrm>
            <a:prstGeom prst="round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solidFill>
                    <a:schemeClr val="bg1"/>
                  </a:solidFill>
                </a:rPr>
                <a:t>6%</a:t>
              </a:r>
              <a:endParaRPr lang="en-AU" sz="1400" dirty="0">
                <a:solidFill>
                  <a:schemeClr val="bg1"/>
                </a:solidFill>
              </a:endParaRPr>
            </a:p>
          </p:txBody>
        </p:sp>
        <p:sp>
          <p:nvSpPr>
            <p:cNvPr id="19" name="TextBox 18"/>
            <p:cNvSpPr txBox="1"/>
            <p:nvPr/>
          </p:nvSpPr>
          <p:spPr>
            <a:xfrm>
              <a:off x="5866975" y="2378603"/>
              <a:ext cx="461665" cy="962238"/>
            </a:xfrm>
            <a:prstGeom prst="rect">
              <a:avLst/>
            </a:prstGeom>
            <a:noFill/>
          </p:spPr>
          <p:txBody>
            <a:bodyPr vert="vert270" wrap="square" rtlCol="0">
              <a:spAutoFit/>
            </a:bodyPr>
            <a:lstStyle/>
            <a:p>
              <a:r>
                <a:rPr lang="en-AU" dirty="0" smtClean="0">
                  <a:solidFill>
                    <a:schemeClr val="bg1"/>
                  </a:solidFill>
                </a:rPr>
                <a:t>Ineligible</a:t>
              </a:r>
              <a:endParaRPr lang="en-AU" dirty="0">
                <a:solidFill>
                  <a:schemeClr val="bg1"/>
                </a:solidFill>
              </a:endParaRPr>
            </a:p>
          </p:txBody>
        </p:sp>
        <p:sp>
          <p:nvSpPr>
            <p:cNvPr id="20" name="TextBox 19"/>
            <p:cNvSpPr txBox="1"/>
            <p:nvPr/>
          </p:nvSpPr>
          <p:spPr>
            <a:xfrm>
              <a:off x="6343164" y="1932983"/>
              <a:ext cx="677108" cy="1424009"/>
            </a:xfrm>
            <a:prstGeom prst="rect">
              <a:avLst/>
            </a:prstGeom>
            <a:noFill/>
          </p:spPr>
          <p:txBody>
            <a:bodyPr vert="vert270" wrap="square" rtlCol="0">
              <a:spAutoFit/>
            </a:bodyPr>
            <a:lstStyle/>
            <a:p>
              <a:r>
                <a:rPr lang="en-AU" dirty="0" smtClean="0">
                  <a:solidFill>
                    <a:schemeClr val="bg1"/>
                  </a:solidFill>
                </a:rPr>
                <a:t>Excluded – </a:t>
              </a:r>
              <a:r>
                <a:rPr lang="en-AU" sz="1400" dirty="0" smtClean="0">
                  <a:solidFill>
                    <a:schemeClr val="bg1"/>
                  </a:solidFill>
                </a:rPr>
                <a:t>(age residency)</a:t>
              </a:r>
              <a:endParaRPr lang="en-AU" dirty="0">
                <a:solidFill>
                  <a:schemeClr val="bg1"/>
                </a:solidFill>
              </a:endParaRPr>
            </a:p>
          </p:txBody>
        </p:sp>
      </p:grpSp>
      <p:sp>
        <p:nvSpPr>
          <p:cNvPr id="23" name="TextBox 22"/>
          <p:cNvSpPr txBox="1"/>
          <p:nvPr/>
        </p:nvSpPr>
        <p:spPr>
          <a:xfrm>
            <a:off x="1187624" y="4939807"/>
            <a:ext cx="2771800" cy="830997"/>
          </a:xfrm>
          <a:prstGeom prst="rect">
            <a:avLst/>
          </a:prstGeom>
          <a:noFill/>
        </p:spPr>
        <p:txBody>
          <a:bodyPr wrap="square" rtlCol="0">
            <a:spAutoFit/>
          </a:bodyPr>
          <a:lstStyle/>
          <a:p>
            <a:pPr marL="285750" indent="-285750">
              <a:buFont typeface="Wingdings" panose="05000000000000000000" pitchFamily="2" charset="2"/>
              <a:buChar char="§"/>
            </a:pPr>
            <a:r>
              <a:rPr lang="en-AU" sz="1600" dirty="0" smtClean="0">
                <a:solidFill>
                  <a:schemeClr val="bg1"/>
                </a:solidFill>
              </a:rPr>
              <a:t>Average $34,900 (excluding large residences)</a:t>
            </a:r>
          </a:p>
          <a:p>
            <a:pPr marL="285750" indent="-285750">
              <a:buFont typeface="Wingdings" panose="05000000000000000000" pitchFamily="2" charset="2"/>
              <a:buChar char="§"/>
            </a:pPr>
            <a:r>
              <a:rPr lang="en-AU" sz="1600" dirty="0" smtClean="0">
                <a:solidFill>
                  <a:schemeClr val="bg1"/>
                </a:solidFill>
              </a:rPr>
              <a:t>Range $5,000 - &gt;$250,000</a:t>
            </a:r>
            <a:endParaRPr lang="en-AU" sz="1600" dirty="0">
              <a:solidFill>
                <a:schemeClr val="bg1"/>
              </a:solidFill>
            </a:endParaRPr>
          </a:p>
        </p:txBody>
      </p:sp>
      <p:sp>
        <p:nvSpPr>
          <p:cNvPr id="24" name="TextBox 23"/>
          <p:cNvSpPr txBox="1"/>
          <p:nvPr/>
        </p:nvSpPr>
        <p:spPr>
          <a:xfrm>
            <a:off x="1251646" y="4509120"/>
            <a:ext cx="1728192" cy="338554"/>
          </a:xfrm>
          <a:prstGeom prst="rect">
            <a:avLst/>
          </a:prstGeom>
          <a:noFill/>
        </p:spPr>
        <p:txBody>
          <a:bodyPr wrap="square" rtlCol="0">
            <a:spAutoFit/>
          </a:bodyPr>
          <a:lstStyle/>
          <a:p>
            <a:pPr algn="ctr"/>
            <a:r>
              <a:rPr lang="en-AU" sz="1600" u="sng" dirty="0" smtClean="0">
                <a:solidFill>
                  <a:schemeClr val="bg1"/>
                </a:solidFill>
              </a:rPr>
              <a:t>IFP amounts</a:t>
            </a:r>
            <a:endParaRPr lang="en-AU" sz="1600" u="sng" dirty="0">
              <a:solidFill>
                <a:schemeClr val="bg1"/>
              </a:solidFill>
            </a:endParaRPr>
          </a:p>
        </p:txBody>
      </p:sp>
      <p:grpSp>
        <p:nvGrpSpPr>
          <p:cNvPr id="26" name="Group 25"/>
          <p:cNvGrpSpPr/>
          <p:nvPr/>
        </p:nvGrpSpPr>
        <p:grpSpPr>
          <a:xfrm>
            <a:off x="6316871" y="1359359"/>
            <a:ext cx="1728192" cy="2326695"/>
            <a:chOff x="5236751" y="1390337"/>
            <a:chExt cx="1728192" cy="2326695"/>
          </a:xfrm>
        </p:grpSpPr>
        <p:sp>
          <p:nvSpPr>
            <p:cNvPr id="27" name="TextBox 26"/>
            <p:cNvSpPr txBox="1"/>
            <p:nvPr/>
          </p:nvSpPr>
          <p:spPr>
            <a:xfrm>
              <a:off x="5236751" y="1390337"/>
              <a:ext cx="1728192" cy="584775"/>
            </a:xfrm>
            <a:prstGeom prst="rect">
              <a:avLst/>
            </a:prstGeom>
            <a:noFill/>
          </p:spPr>
          <p:txBody>
            <a:bodyPr wrap="square" rtlCol="0">
              <a:spAutoFit/>
            </a:bodyPr>
            <a:lstStyle/>
            <a:p>
              <a:pPr algn="ctr"/>
              <a:r>
                <a:rPr lang="en-AU" sz="1600" dirty="0" smtClean="0">
                  <a:solidFill>
                    <a:schemeClr val="bg1"/>
                  </a:solidFill>
                </a:rPr>
                <a:t>Funding administration</a:t>
              </a:r>
              <a:endParaRPr lang="en-AU" sz="1600" dirty="0">
                <a:solidFill>
                  <a:schemeClr val="bg1"/>
                </a:solidFill>
              </a:endParaRPr>
            </a:p>
          </p:txBody>
        </p:sp>
        <p:sp>
          <p:nvSpPr>
            <p:cNvPr id="28" name="Rounded Rectangle 27"/>
            <p:cNvSpPr/>
            <p:nvPr/>
          </p:nvSpPr>
          <p:spPr>
            <a:xfrm>
              <a:off x="5292080" y="1916832"/>
              <a:ext cx="504056" cy="1800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dirty="0" smtClean="0">
                  <a:solidFill>
                    <a:schemeClr val="bg1"/>
                  </a:solidFill>
                </a:rPr>
                <a:t>NDIA 63%</a:t>
              </a:r>
              <a:endParaRPr lang="en-AU" dirty="0">
                <a:solidFill>
                  <a:schemeClr val="bg1"/>
                </a:solidFill>
              </a:endParaRPr>
            </a:p>
          </p:txBody>
        </p:sp>
        <p:sp>
          <p:nvSpPr>
            <p:cNvPr id="29" name="Rounded Rectangle 28"/>
            <p:cNvSpPr/>
            <p:nvPr/>
          </p:nvSpPr>
          <p:spPr>
            <a:xfrm>
              <a:off x="5866975" y="2813612"/>
              <a:ext cx="504056" cy="903420"/>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400" dirty="0" smtClean="0">
                  <a:solidFill>
                    <a:schemeClr val="bg1"/>
                  </a:solidFill>
                </a:rPr>
                <a:t>32%</a:t>
              </a:r>
              <a:endParaRPr lang="en-AU" sz="1400" dirty="0">
                <a:solidFill>
                  <a:schemeClr val="bg1"/>
                </a:solidFill>
              </a:endParaRPr>
            </a:p>
          </p:txBody>
        </p:sp>
        <p:sp>
          <p:nvSpPr>
            <p:cNvPr id="30" name="Rounded Rectangle 29"/>
            <p:cNvSpPr/>
            <p:nvPr/>
          </p:nvSpPr>
          <p:spPr>
            <a:xfrm>
              <a:off x="6435153" y="3429000"/>
              <a:ext cx="504056" cy="288032"/>
            </a:xfrm>
            <a:prstGeom prst="round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rPr>
                <a:t>5</a:t>
              </a:r>
              <a:r>
                <a:rPr lang="en-AU" sz="1400" dirty="0" smtClean="0">
                  <a:solidFill>
                    <a:schemeClr val="bg1"/>
                  </a:solidFill>
                </a:rPr>
                <a:t>%</a:t>
              </a:r>
              <a:endParaRPr lang="en-AU" sz="1400" dirty="0">
                <a:solidFill>
                  <a:schemeClr val="bg1"/>
                </a:solidFill>
              </a:endParaRPr>
            </a:p>
          </p:txBody>
        </p:sp>
        <p:sp>
          <p:nvSpPr>
            <p:cNvPr id="31" name="TextBox 30"/>
            <p:cNvSpPr txBox="1"/>
            <p:nvPr/>
          </p:nvSpPr>
          <p:spPr>
            <a:xfrm>
              <a:off x="5920701" y="1806204"/>
              <a:ext cx="400110" cy="1037141"/>
            </a:xfrm>
            <a:prstGeom prst="rect">
              <a:avLst/>
            </a:prstGeom>
            <a:noFill/>
          </p:spPr>
          <p:txBody>
            <a:bodyPr vert="vert270" wrap="square" rtlCol="0">
              <a:spAutoFit/>
            </a:bodyPr>
            <a:lstStyle/>
            <a:p>
              <a:r>
                <a:rPr lang="en-AU" sz="1400" dirty="0" smtClean="0">
                  <a:solidFill>
                    <a:schemeClr val="bg1"/>
                  </a:solidFill>
                </a:rPr>
                <a:t>NDIA/Self</a:t>
              </a:r>
              <a:endParaRPr lang="en-AU" sz="1400" dirty="0">
                <a:solidFill>
                  <a:schemeClr val="bg1"/>
                </a:solidFill>
              </a:endParaRPr>
            </a:p>
          </p:txBody>
        </p:sp>
        <p:sp>
          <p:nvSpPr>
            <p:cNvPr id="32" name="TextBox 31"/>
            <p:cNvSpPr txBox="1"/>
            <p:nvPr/>
          </p:nvSpPr>
          <p:spPr>
            <a:xfrm>
              <a:off x="6453427" y="1939925"/>
              <a:ext cx="400110" cy="1424009"/>
            </a:xfrm>
            <a:prstGeom prst="rect">
              <a:avLst/>
            </a:prstGeom>
            <a:noFill/>
          </p:spPr>
          <p:txBody>
            <a:bodyPr vert="vert270" wrap="square" rtlCol="0">
              <a:spAutoFit/>
            </a:bodyPr>
            <a:lstStyle/>
            <a:p>
              <a:r>
                <a:rPr lang="en-AU" sz="1400" dirty="0" smtClean="0">
                  <a:solidFill>
                    <a:schemeClr val="bg1"/>
                  </a:solidFill>
                </a:rPr>
                <a:t>Self Managed</a:t>
              </a:r>
              <a:endParaRPr lang="en-AU" sz="1400" dirty="0">
                <a:solidFill>
                  <a:schemeClr val="bg1"/>
                </a:solidFill>
              </a:endParaRPr>
            </a:p>
          </p:txBody>
        </p:sp>
      </p:grpSp>
      <p:sp>
        <p:nvSpPr>
          <p:cNvPr id="33" name="TextBox 32"/>
          <p:cNvSpPr txBox="1"/>
          <p:nvPr/>
        </p:nvSpPr>
        <p:spPr>
          <a:xfrm>
            <a:off x="4788024" y="4508585"/>
            <a:ext cx="2801562" cy="338554"/>
          </a:xfrm>
          <a:prstGeom prst="rect">
            <a:avLst/>
          </a:prstGeom>
          <a:noFill/>
        </p:spPr>
        <p:txBody>
          <a:bodyPr wrap="square" rtlCol="0">
            <a:spAutoFit/>
          </a:bodyPr>
          <a:lstStyle/>
          <a:p>
            <a:pPr algn="ctr"/>
            <a:r>
              <a:rPr lang="en-AU" sz="1600" u="sng" dirty="0" smtClean="0">
                <a:solidFill>
                  <a:schemeClr val="bg1"/>
                </a:solidFill>
              </a:rPr>
              <a:t>Top 3 supports by expenditure</a:t>
            </a:r>
            <a:endParaRPr lang="en-AU" sz="1600" u="sng" dirty="0">
              <a:solidFill>
                <a:schemeClr val="bg1"/>
              </a:solidFill>
            </a:endParaRPr>
          </a:p>
        </p:txBody>
      </p:sp>
      <p:sp>
        <p:nvSpPr>
          <p:cNvPr id="34" name="TextBox 33"/>
          <p:cNvSpPr txBox="1"/>
          <p:nvPr/>
        </p:nvSpPr>
        <p:spPr>
          <a:xfrm>
            <a:off x="4543606" y="4939807"/>
            <a:ext cx="3772810" cy="1323439"/>
          </a:xfrm>
          <a:prstGeom prst="rect">
            <a:avLst/>
          </a:prstGeom>
          <a:noFill/>
        </p:spPr>
        <p:txBody>
          <a:bodyPr wrap="square" rtlCol="0">
            <a:spAutoFit/>
          </a:bodyPr>
          <a:lstStyle/>
          <a:p>
            <a:pPr marL="285750" indent="-285750">
              <a:buFont typeface="Wingdings" panose="05000000000000000000" pitchFamily="2" charset="2"/>
              <a:buChar char="§"/>
            </a:pPr>
            <a:r>
              <a:rPr lang="en-AU" sz="1600" dirty="0" smtClean="0">
                <a:solidFill>
                  <a:schemeClr val="bg1"/>
                </a:solidFill>
              </a:rPr>
              <a:t>Daily tasks/shared living                 32%</a:t>
            </a:r>
          </a:p>
          <a:p>
            <a:pPr marL="285750" indent="-285750">
              <a:buFont typeface="Wingdings" panose="05000000000000000000" pitchFamily="2" charset="2"/>
              <a:buChar char="§"/>
            </a:pPr>
            <a:r>
              <a:rPr lang="en-AU" sz="1600" dirty="0" smtClean="0">
                <a:solidFill>
                  <a:schemeClr val="bg1"/>
                </a:solidFill>
              </a:rPr>
              <a:t>Community participation                24%</a:t>
            </a:r>
          </a:p>
          <a:p>
            <a:pPr marL="285750" indent="-285750">
              <a:buFont typeface="Wingdings" panose="05000000000000000000" pitchFamily="2" charset="2"/>
              <a:buChar char="§"/>
            </a:pPr>
            <a:r>
              <a:rPr lang="en-AU" sz="1600" dirty="0" smtClean="0">
                <a:solidFill>
                  <a:schemeClr val="bg1"/>
                </a:solidFill>
              </a:rPr>
              <a:t>Assistance in personal activities    14%	</a:t>
            </a:r>
          </a:p>
          <a:p>
            <a:pPr marL="285750" indent="-285750">
              <a:buFont typeface="Wingdings" panose="05000000000000000000" pitchFamily="2" charset="2"/>
              <a:buChar char="§"/>
            </a:pPr>
            <a:endParaRPr lang="en-AU" sz="1600" dirty="0">
              <a:solidFill>
                <a:schemeClr val="bg1"/>
              </a:solidFill>
            </a:endParaRPr>
          </a:p>
        </p:txBody>
      </p:sp>
    </p:spTree>
    <p:extLst>
      <p:ext uri="{BB962C8B-B14F-4D97-AF65-F5344CB8AC3E}">
        <p14:creationId xmlns:p14="http://schemas.microsoft.com/office/powerpoint/2010/main" val="16841912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NDIS Transition Pilot Briefing&amp;quot;&quot;/&gt;&lt;property id=&quot;20307&quot; value=&quot;256&quot;/&gt;&lt;/object&gt;&lt;object type=&quot;3&quot; unique_id=&quot;10969&quot;&gt;&lt;property id=&quot;20148&quot; value=&quot;5&quot;/&gt;&lt;property id=&quot;20300&quot; value=&quot;Slide 2&quot;/&gt;&lt;property id=&quot;20307&quot; value=&quot;301&quot;/&gt;&lt;/object&gt;&lt;object type=&quot;3&quot; unique_id=&quot;10973&quot;&gt;&lt;property id=&quot;20148&quot; value=&quot;5&quot;/&gt;&lt;property id=&quot;20300&quot; value=&quot;Slide 6 - &amp;quot;3. NDIS Discussion&amp;quot;&quot;/&gt;&lt;property id=&quot;20307&quot; value=&quot;330&quot;/&gt;&lt;/object&gt;&lt;object type=&quot;3&quot; unique_id=&quot;11024&quot;&gt;&lt;property id=&quot;20148&quot; value=&quot;5&quot;/&gt;&lt;property id=&quot;20300&quot; value=&quot;Slide 9 - &amp;quot;4 NDIS trial site progress&amp;quot;&quot;/&gt;&lt;property id=&quot;20307&quot; value=&quot;340&quot;/&gt;&lt;/object&gt;&lt;object type=&quot;3&quot; unique_id=&quot;11025&quot;&gt;&lt;property id=&quot;20148&quot; value=&quot;5&quot;/&gt;&lt;property id=&quot;20300&quot; value=&quot;Slide 10 - &amp;quot;4 Case Studies &amp;quot;&quot;/&gt;&lt;property id=&quot;20307&quot; value=&quot;341&quot;/&gt;&lt;/object&gt;&lt;object type=&quot;3&quot; unique_id=&quot;11026&quot;&gt;&lt;property id=&quot;20148&quot; value=&quot;5&quot;/&gt;&lt;property id=&quot;20300&quot; value=&quot;Slide 11 - &amp;quot;4 Case Studies ctd &amp;quot;&quot;/&gt;&lt;property id=&quot;20307&quot; value=&quot;342&quot;/&gt;&lt;/object&gt;&lt;object type=&quot;3&quot; unique_id=&quot;11027&quot;&gt;&lt;property id=&quot;20148&quot; value=&quot;5&quot;/&gt;&lt;property id=&quot;20300&quot; value=&quot;Slide 12 - &amp;quot;Strategy, market, clients summary&amp;quot;&quot;/&gt;&lt;property id=&quot;20307&quot; value=&quot;343&quot;/&gt;&lt;/object&gt;&lt;object type=&quot;3&quot; unique_id=&quot;11028&quot;&gt;&lt;property id=&quot;20148&quot; value=&quot;5&quot;/&gt;&lt;property id=&quot;20300&quot; value=&quot;Slide 13 - &amp;quot;Financial Sustainability &amp;amp; Systems&amp;quot;&quot;/&gt;&lt;property id=&quot;20307&quot; value=&quot;344&quot;/&gt;&lt;/object&gt;&lt;object type=&quot;3&quot; unique_id=&quot;11113&quot;&gt;&lt;property id=&quot;20148&quot; value=&quot;5&quot;/&gt;&lt;property id=&quot;20300&quot; value=&quot;Slide 3 - &amp;quot;1. Community Sector &amp;amp; Markets&amp;quot;&quot;/&gt;&lt;property id=&quot;20307&quot; value=&quot;347&quot;/&gt;&lt;/object&gt;&lt;object type=&quot;3&quot; unique_id=&quot;11114&quot;&gt;&lt;property id=&quot;20148&quot; value=&quot;5&quot;/&gt;&lt;property id=&quot;20300&quot; value=&quot;Slide 4 - &amp;quot;1. Community sector in Australia&amp;quot;&quot;/&gt;&lt;property id=&quot;20307&quot; value=&quot;348&quot;/&gt;&lt;/object&gt;&lt;object type=&quot;3&quot; unique_id=&quot;11115&quot;&gt;&lt;property id=&quot;20148&quot; value=&quot;5&quot;/&gt;&lt;property id=&quot;20300&quot; value=&quot;Slide 7 - &amp;quot;3. NDIS Discussion&amp;quot;&quot;/&gt;&lt;property id=&quot;20307&quot; value=&quot;345&quot;/&gt;&lt;/object&gt;&lt;object type=&quot;3&quot; unique_id=&quot;11116&quot;&gt;&lt;property id=&quot;20148&quot; value=&quot;5&quot;/&gt;&lt;property id=&quot;20300&quot; value=&quot;Slide 8 - &amp;quot;3. NDIS Discussion&amp;quot;&quot;/&gt;&lt;property id=&quot;20307&quot; value=&quot;346&quot;/&gt;&lt;/object&gt;&lt;object type=&quot;3&quot; unique_id=&quot;11829&quot;&gt;&lt;property id=&quot;20148&quot; value=&quot;5&quot;/&gt;&lt;property id=&quot;20300&quot; value=&quot;Slide 5 - &amp;quot;2. NDIS Transition Readiness Pilot&amp;quot;&quot;/&gt;&lt;property id=&quot;20307&quot; value=&quot;349&quot;/&gt;&lt;/object&gt;&lt;object type=&quot;3&quot; unique_id=&quot;11830&quot;&gt;&lt;property id=&quot;20148&quot; value=&quot;5&quot;/&gt;&lt;property id=&quot;20300&quot; value=&quot;Slide 14 - &amp;quot;5. NDIS Readiness Checklist&amp;quot;&quot;/&gt;&lt;property id=&quot;20307&quot; value=&quot;350&quot;/&gt;&lt;/object&gt;&lt;object type=&quot;3&quot; unique_id=&quot;11832&quot;&gt;&lt;property id=&quot;20148&quot; value=&quot;5&quot;/&gt;&lt;property id=&quot;20300&quot; value=&quot;Slide 15 - &amp;quot;6. Further Resources&amp;quot;&quot;/&gt;&lt;property id=&quot;20307&quot; value=&quot;352&quot;/&gt;&lt;/object&gt;&lt;object type=&quot;3&quot; unique_id=&quot;11833&quot;&gt;&lt;property id=&quot;20148&quot; value=&quot;5&quot;/&gt;&lt;property id=&quot;20300&quot; value=&quot;Slide 16 - &amp;quot;6. Further Resources&amp;quot;&quot;/&gt;&lt;property id=&quot;20307&quot; value=&quot;353&quot;/&gt;&lt;/object&gt;&lt;object type=&quot;3&quot; unique_id=&quot;12140&quot;&gt;&lt;property id=&quot;20148&quot; value=&quot;5&quot;/&gt;&lt;property id=&quot;20300&quot; value=&quot;Slide 17 - &amp;quot;7. Wrap- Up&amp;quot;&quot;/&gt;&lt;property id=&quot;20307&quot; value=&quot;354&quot;/&gt;&lt;/object&gt;&lt;/object&gt;&lt;object type=&quot;8&quot; unique_id=&quot;10036&quot;&gt;&lt;/object&gt;&lt;/object&gt;&lt;/database&gt;"/>
  <p:tag name="SECTOMILLISECCONVERTED" val="1"/>
</p:tagLst>
</file>

<file path=ppt/theme/theme1.xml><?xml version="1.0" encoding="utf-8"?>
<a:theme xmlns:a="http://schemas.openxmlformats.org/drawingml/2006/main" name="Presentation21">
  <a:themeElements>
    <a:clrScheme name="Custom 1">
      <a:dk1>
        <a:srgbClr val="7030A0"/>
      </a:dk1>
      <a:lt1>
        <a:sysClr val="window" lastClr="FFFFFF"/>
      </a:lt1>
      <a:dk2>
        <a:srgbClr val="1F497D"/>
      </a:dk2>
      <a:lt2>
        <a:srgbClr val="EEECE1"/>
      </a:lt2>
      <a:accent1>
        <a:srgbClr val="FE19FF"/>
      </a:accent1>
      <a:accent2>
        <a:srgbClr val="C0504D"/>
      </a:accent2>
      <a:accent3>
        <a:srgbClr val="548DD4"/>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1282</TotalTime>
  <Words>1662</Words>
  <Application>Microsoft Office PowerPoint</Application>
  <PresentationFormat>On-screen Show (4:3)</PresentationFormat>
  <Paragraphs>258</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Presentation21</vt:lpstr>
      <vt:lpstr>NDIS Transition Pilot Briefing</vt:lpstr>
      <vt:lpstr>PowerPoint Presentation</vt:lpstr>
      <vt:lpstr>1. Community Sector &amp; Markets</vt:lpstr>
      <vt:lpstr>1. Community sector in Australia</vt:lpstr>
      <vt:lpstr>2. NDIS Transition Readiness Pilot</vt:lpstr>
      <vt:lpstr>3. NDIS Discussion</vt:lpstr>
      <vt:lpstr>3. NDIS Discussion</vt:lpstr>
      <vt:lpstr>3. NDIS Discussion</vt:lpstr>
      <vt:lpstr>4 NDIS trial site progress</vt:lpstr>
      <vt:lpstr>4 Case Studies </vt:lpstr>
      <vt:lpstr>4 Case Studies ctd </vt:lpstr>
      <vt:lpstr>Strategy, market, clients summary</vt:lpstr>
      <vt:lpstr>Financial Sustainability &amp; Systems</vt:lpstr>
      <vt:lpstr>5. NDIS Readiness Checklist</vt:lpstr>
      <vt:lpstr>6. Further Resources</vt:lpstr>
      <vt:lpstr>6. Further Resources</vt:lpstr>
      <vt:lpstr>7. Wrap- Up</vt:lpstr>
    </vt:vector>
  </TitlesOfParts>
  <Company>Microtel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respite and carer support</dc:title>
  <dc:creator>Gration</dc:creator>
  <cp:lastModifiedBy>Caitlin.Evans</cp:lastModifiedBy>
  <cp:revision>121</cp:revision>
  <cp:lastPrinted>2015-02-18T23:53:41Z</cp:lastPrinted>
  <dcterms:created xsi:type="dcterms:W3CDTF">2014-06-30T04:06:58Z</dcterms:created>
  <dcterms:modified xsi:type="dcterms:W3CDTF">2015-09-17T05:43:55Z</dcterms:modified>
</cp:coreProperties>
</file>